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90" r:id="rId3"/>
  </p:sldMasterIdLst>
  <p:notesMasterIdLst>
    <p:notesMasterId r:id="rId39"/>
  </p:notesMasterIdLst>
  <p:sldIdLst>
    <p:sldId id="308" r:id="rId4"/>
    <p:sldId id="262" r:id="rId5"/>
    <p:sldId id="1778" r:id="rId6"/>
    <p:sldId id="1738" r:id="rId7"/>
    <p:sldId id="1734" r:id="rId8"/>
    <p:sldId id="1758" r:id="rId9"/>
    <p:sldId id="1776" r:id="rId10"/>
    <p:sldId id="1745" r:id="rId11"/>
    <p:sldId id="1739" r:id="rId12"/>
    <p:sldId id="1763" r:id="rId13"/>
    <p:sldId id="1812" r:id="rId14"/>
    <p:sldId id="1742" r:id="rId15"/>
    <p:sldId id="1760" r:id="rId16"/>
    <p:sldId id="1761" r:id="rId17"/>
    <p:sldId id="1810" r:id="rId18"/>
    <p:sldId id="1762" r:id="rId19"/>
    <p:sldId id="1811" r:id="rId20"/>
    <p:sldId id="651" r:id="rId21"/>
    <p:sldId id="1818" r:id="rId22"/>
    <p:sldId id="1819" r:id="rId23"/>
    <p:sldId id="1820" r:id="rId24"/>
    <p:sldId id="1736" r:id="rId25"/>
    <p:sldId id="1771" r:id="rId26"/>
    <p:sldId id="1765" r:id="rId27"/>
    <p:sldId id="1806" r:id="rId28"/>
    <p:sldId id="1808" r:id="rId29"/>
    <p:sldId id="650" r:id="rId30"/>
    <p:sldId id="1769" r:id="rId31"/>
    <p:sldId id="1813" r:id="rId32"/>
    <p:sldId id="1816" r:id="rId33"/>
    <p:sldId id="1815" r:id="rId34"/>
    <p:sldId id="1817" r:id="rId35"/>
    <p:sldId id="1740" r:id="rId36"/>
    <p:sldId id="1822" r:id="rId37"/>
    <p:sldId id="643"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8"/>
            <p14:sldId id="262"/>
            <p14:sldId id="1778"/>
            <p14:sldId id="1738"/>
            <p14:sldId id="1734"/>
            <p14:sldId id="1758"/>
            <p14:sldId id="1776"/>
            <p14:sldId id="1745"/>
            <p14:sldId id="1739"/>
            <p14:sldId id="1763"/>
            <p14:sldId id="1812"/>
            <p14:sldId id="1742"/>
            <p14:sldId id="1760"/>
            <p14:sldId id="1761"/>
            <p14:sldId id="1810"/>
            <p14:sldId id="1762"/>
            <p14:sldId id="1811"/>
            <p14:sldId id="651"/>
            <p14:sldId id="1818"/>
            <p14:sldId id="1819"/>
            <p14:sldId id="1820"/>
            <p14:sldId id="1736"/>
            <p14:sldId id="1771"/>
            <p14:sldId id="1765"/>
            <p14:sldId id="1806"/>
            <p14:sldId id="1808"/>
            <p14:sldId id="650"/>
            <p14:sldId id="1769"/>
            <p14:sldId id="1813"/>
            <p14:sldId id="1816"/>
            <p14:sldId id="1815"/>
            <p14:sldId id="1817"/>
            <p14:sldId id="1740"/>
            <p14:sldId id="1822"/>
            <p14:sldId id="64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80167" autoAdjust="0"/>
  </p:normalViewPr>
  <p:slideViewPr>
    <p:cSldViewPr snapToGrid="0">
      <p:cViewPr varScale="1">
        <p:scale>
          <a:sx n="108" d="100"/>
          <a:sy n="108" d="100"/>
        </p:scale>
        <p:origin x="896"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2023/12/22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第二个功能是社交网络分析，该功能利用</a:t>
            </a:r>
            <a:r>
              <a:rPr lang="en-US" altLang="zh-CN"/>
              <a:t>GitHub</a:t>
            </a:r>
            <a:r>
              <a:rPr lang="zh-CN" altLang="en-US"/>
              <a:t>中每个用户的关注者和被关注者信息，使用</a:t>
            </a:r>
            <a:r>
              <a:rPr lang="en-US" altLang="zh-CN"/>
              <a:t>networkx</a:t>
            </a:r>
            <a:r>
              <a:rPr lang="zh-CN" altLang="en-US"/>
              <a:t>构建社交网络图，展示开发者之间的关系。
考虑到整个社交网络太过庞大，这里只展示部分社交网络，可以看到网络中存在复杂的人际关系，因此通过分析社交网络图，开发者和团队可以发现潜在的合作机会，建立技术交流渠道等。</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第三个功能是用户活跃程度统计，该功能基于用户的公开项目数量和公开代码片段数量，对用户的项目活跃程度进行评估，从而找到</a:t>
            </a:r>
            <a:r>
              <a:rPr lang="en-US" altLang="zh-CN"/>
              <a:t>GitHub</a:t>
            </a:r>
            <a:r>
              <a:rPr lang="zh-CN" altLang="en-US"/>
              <a:t>上积极参与、贡献代码或项目的活跃用户，可以帮助招聘团队识别并考虑候选人，以下是活跃程度较高的十名用户。</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第四个功能是焦点用户分析，该功能根据用户的关注者数量进行排序，有助于识别在</a:t>
            </a:r>
            <a:r>
              <a:rPr lang="en-US" altLang="zh-CN"/>
              <a:t>GitHub</a:t>
            </a:r>
            <a:r>
              <a:rPr lang="zh-CN" altLang="en-US"/>
              <a:t>平台中找到备受关注和影响力的焦点用户，从而在推荐关注的人时，可以优先推荐焦点用户。以下是关注者数量较多的二十名用户。</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第五个功能是企业人才分布统计，该功能统计</a:t>
            </a:r>
            <a:r>
              <a:rPr lang="en-US" altLang="zh-CN"/>
              <a:t>GitHub</a:t>
            </a:r>
            <a:r>
              <a:rPr lang="zh-CN" altLang="en-US"/>
              <a:t>上每个公司的用户人数，揭示各个公司在</a:t>
            </a:r>
            <a:r>
              <a:rPr lang="en-US" altLang="zh-CN"/>
              <a:t>GitHub</a:t>
            </a:r>
            <a:r>
              <a:rPr lang="zh-CN" altLang="en-US"/>
              <a:t>上的人才分布情况，可以看到在</a:t>
            </a:r>
            <a:r>
              <a:rPr lang="en-US" altLang="zh-CN"/>
              <a:t>GitHub</a:t>
            </a:r>
            <a:r>
              <a:rPr lang="zh-CN" altLang="en-US"/>
              <a:t>中</a:t>
            </a:r>
            <a:r>
              <a:rPr lang="en-US" altLang="zh-CN"/>
              <a:t>google</a:t>
            </a:r>
            <a:r>
              <a:rPr lang="zh-CN" altLang="en-US"/>
              <a:t>、</a:t>
            </a:r>
            <a:r>
              <a:rPr lang="en-US" altLang="zh-CN"/>
              <a:t>github</a:t>
            </a:r>
            <a:r>
              <a:rPr lang="zh-CN" altLang="en-US"/>
              <a:t>、微软、</a:t>
            </a:r>
            <a:r>
              <a:rPr lang="en-US" altLang="zh-CN"/>
              <a:t>red hat</a:t>
            </a:r>
            <a:r>
              <a:rPr lang="zh-CN" altLang="en-US"/>
              <a:t>的员工较多，企业可以利用这些信息制定招聘策略和建设技术团队。</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六个功能是用户地区统计，该功能通过统计用户的地区信息，提供全球用户分布的统计结果，可以看到在旧金山、伦敦、西雅图、东京、纽约的用户数量较多，同时用户数量排名前十的地区中有五个来自美国，说明美国使用</a:t>
            </a:r>
            <a:r>
              <a:rPr lang="en-US" altLang="zh-CN"/>
              <a:t>GitHub</a:t>
            </a:r>
            <a:r>
              <a:rPr lang="zh-CN" altLang="en-US"/>
              <a:t>的人数相对较多，社区管理者可以通过这些信息制定策略，促进开发者间的合作交流。</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第七个功能是用户创建时间统计和预测，该功能根据</a:t>
            </a:r>
            <a:r>
              <a:rPr lang="en-US" altLang="zh-CN"/>
              <a:t>GitHub</a:t>
            </a:r>
            <a:r>
              <a:rPr lang="zh-CN" altLang="en-US"/>
              <a:t>用户的账号创建时间，进行创建时间分布的统计分析，并利用</a:t>
            </a:r>
            <a:r>
              <a:rPr lang="en-US" altLang="zh-CN"/>
              <a:t>LSTM</a:t>
            </a:r>
            <a:r>
              <a:rPr lang="zh-CN" altLang="en-US"/>
              <a:t>进行趋势分析，预测未来一段时间内可能的用户创建人数，左边这张图是半年的创建时间统计，右边这张图是根据这半年的数据使用</a:t>
            </a:r>
            <a:r>
              <a:rPr lang="en-US" altLang="zh-CN"/>
              <a:t>LSTM</a:t>
            </a:r>
            <a:r>
              <a:rPr lang="zh-CN" altLang="en-US"/>
              <a:t>进行趋势预测，绿色的线代表预测结果，蓝色的线代表真实结果，可以看到整体的趋势是正确的。趋势分析有助于理解</a:t>
            </a:r>
            <a:r>
              <a:rPr lang="en-US" altLang="zh-CN"/>
              <a:t>GitHub</a:t>
            </a:r>
            <a:r>
              <a:rPr lang="zh-CN" altLang="en-US"/>
              <a:t>用户的增长趋势，对平台的发展和资源规划提供参考。</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第八个功能是用户项目分析，该功能通过对用户所有项目进行遍历，分析每个项目的</a:t>
            </a:r>
            <a:r>
              <a:rPr lang="en-US" altLang="zh-CN"/>
              <a:t>star</a:t>
            </a:r>
            <a:r>
              <a:rPr lang="zh-CN" altLang="en-US"/>
              <a:t>数量，以找到每个用户最受欢迎的项目，开发者可以根据结果评估项目的质量和影响力。</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3000" dirty="0">
              <a:latin typeface="Times New Roman" panose="02020603050405020304" pitchFamily="18" charset="0"/>
              <a:cs typeface="Times New Roman" panose="02020603050405020304" pitchFamily="18" charset="0"/>
            </a:endParaRPr>
          </a:p>
          <a:p>
            <a:r>
              <a:rPr lang="zh-CN" altLang="en-US" sz="3000" dirty="0">
                <a:latin typeface="Times New Roman" panose="02020603050405020304" pitchFamily="18" charset="0"/>
                <a:cs typeface="Times New Roman" panose="02020603050405020304" pitchFamily="18" charset="0"/>
              </a:rPr>
              <a:t>以确保数据一致性和合适的格式（</a:t>
            </a:r>
            <a:r>
              <a:rPr lang="zh-CN" altLang="en-US" sz="3000" b="0" i="0" dirty="0">
                <a:solidFill>
                  <a:srgbClr val="141718"/>
                </a:solidFill>
                <a:effectLst/>
                <a:latin typeface="Times New Roman" panose="02020603050405020304" pitchFamily="18" charset="0"/>
                <a:cs typeface="Times New Roman" panose="02020603050405020304" pitchFamily="18" charset="0"/>
              </a:rPr>
              <a:t>日期格式，文本语言</a:t>
            </a:r>
            <a:r>
              <a:rPr lang="zh-CN" altLang="en-US" sz="3000" dirty="0">
                <a:latin typeface="Times New Roman" panose="02020603050405020304" pitchFamily="18" charset="0"/>
                <a:cs typeface="Times New Roman" panose="02020603050405020304" pitchFamily="18" charset="0"/>
              </a:rPr>
              <a:t>）</a:t>
            </a:r>
            <a:endParaRPr lang="zh-CN" altLang="en-US" sz="3000"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3000" dirty="0">
              <a:latin typeface="Times New Roman" panose="02020603050405020304" pitchFamily="18" charset="0"/>
              <a:cs typeface="Times New Roman" panose="02020603050405020304" pitchFamily="18" charset="0"/>
            </a:endParaRPr>
          </a:p>
          <a:p>
            <a:r>
              <a:rPr lang="zh-CN" altLang="en-US" sz="3000" dirty="0">
                <a:latin typeface="Times New Roman" panose="02020603050405020304" pitchFamily="18" charset="0"/>
                <a:cs typeface="Times New Roman" panose="02020603050405020304" pitchFamily="18" charset="0"/>
              </a:rPr>
              <a:t>以确保数据一致性和合适的格式（</a:t>
            </a:r>
            <a:r>
              <a:rPr lang="zh-CN" altLang="en-US" sz="3000" b="0" i="0" dirty="0">
                <a:solidFill>
                  <a:srgbClr val="141718"/>
                </a:solidFill>
                <a:effectLst/>
                <a:latin typeface="Times New Roman" panose="02020603050405020304" pitchFamily="18" charset="0"/>
                <a:cs typeface="Times New Roman" panose="02020603050405020304" pitchFamily="18" charset="0"/>
              </a:rPr>
              <a:t>日期格式，文本语言</a:t>
            </a:r>
            <a:r>
              <a:rPr lang="zh-CN" altLang="en-US" sz="3000" dirty="0">
                <a:latin typeface="Times New Roman" panose="02020603050405020304" pitchFamily="18" charset="0"/>
                <a:cs typeface="Times New Roman" panose="02020603050405020304" pitchFamily="18" charset="0"/>
              </a:rPr>
              <a:t>）</a:t>
            </a:r>
            <a:endParaRPr lang="zh-CN" altLang="en-US" sz="3000"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3000" dirty="0">
              <a:latin typeface="Times New Roman" panose="02020603050405020304" pitchFamily="18" charset="0"/>
              <a:cs typeface="Times New Roman" panose="02020603050405020304" pitchFamily="18" charset="0"/>
            </a:endParaRPr>
          </a:p>
          <a:p>
            <a:r>
              <a:rPr lang="zh-CN" altLang="en-US" sz="3000" dirty="0">
                <a:latin typeface="Times New Roman" panose="02020603050405020304" pitchFamily="18" charset="0"/>
                <a:cs typeface="Times New Roman" panose="02020603050405020304" pitchFamily="18" charset="0"/>
              </a:rPr>
              <a:t>以确保数据一致性和合适的格式（</a:t>
            </a:r>
            <a:r>
              <a:rPr lang="zh-CN" altLang="en-US" sz="3000" b="0" i="0" dirty="0">
                <a:solidFill>
                  <a:srgbClr val="141718"/>
                </a:solidFill>
                <a:effectLst/>
                <a:latin typeface="Times New Roman" panose="02020603050405020304" pitchFamily="18" charset="0"/>
                <a:cs typeface="Times New Roman" panose="02020603050405020304" pitchFamily="18" charset="0"/>
              </a:rPr>
              <a:t>日期格式，文本语言</a:t>
            </a:r>
            <a:r>
              <a:rPr lang="zh-CN" altLang="en-US" sz="3000" dirty="0">
                <a:latin typeface="Times New Roman" panose="02020603050405020304" pitchFamily="18" charset="0"/>
                <a:cs typeface="Times New Roman" panose="02020603050405020304" pitchFamily="18" charset="0"/>
              </a:rPr>
              <a:t>）</a:t>
            </a:r>
            <a:endParaRPr lang="zh-CN" altLang="en-US" sz="3000"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3000" dirty="0">
              <a:latin typeface="Times New Roman" panose="02020603050405020304" pitchFamily="18" charset="0"/>
              <a:cs typeface="Times New Roman" panose="02020603050405020304" pitchFamily="18" charset="0"/>
            </a:endParaRPr>
          </a:p>
          <a:p>
            <a:r>
              <a:rPr lang="zh-CN" altLang="en-US" sz="3000" dirty="0">
                <a:latin typeface="Times New Roman" panose="02020603050405020304" pitchFamily="18" charset="0"/>
                <a:cs typeface="Times New Roman" panose="02020603050405020304" pitchFamily="18" charset="0"/>
              </a:rPr>
              <a:t>以确保数据一致性和合适的格式（</a:t>
            </a:r>
            <a:r>
              <a:rPr lang="zh-CN" altLang="en-US" sz="3000" b="0" i="0" dirty="0">
                <a:solidFill>
                  <a:srgbClr val="141718"/>
                </a:solidFill>
                <a:effectLst/>
                <a:latin typeface="Times New Roman" panose="02020603050405020304" pitchFamily="18" charset="0"/>
                <a:cs typeface="Times New Roman" panose="02020603050405020304" pitchFamily="18" charset="0"/>
              </a:rPr>
              <a:t>日期格式，文本语言</a:t>
            </a:r>
            <a:r>
              <a:rPr lang="zh-CN" altLang="en-US" sz="3000" dirty="0">
                <a:latin typeface="Times New Roman" panose="02020603050405020304" pitchFamily="18" charset="0"/>
                <a:cs typeface="Times New Roman" panose="02020603050405020304" pitchFamily="18" charset="0"/>
              </a:rPr>
              <a:t>）</a:t>
            </a:r>
            <a:endParaRPr lang="zh-CN" altLang="en-US" sz="3000"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基于事件</a:t>
            </a:r>
            <a:r>
              <a:rPr lang="en-US" altLang="zh-CN"/>
              <a:t>API</a:t>
            </a:r>
            <a:r>
              <a:rPr lang="zh-CN" altLang="en-US"/>
              <a:t>，从平台的视角出发，通过分析实时事件发生的数量以及所发生事件的类型占比，可以知道用户是如何使用平台的以及平台的特点，从左图中某一时段的事件发生情况，以及右图整体事件类型占比可以看出，</a:t>
            </a:r>
            <a:r>
              <a:rPr lang="en-US" altLang="zh-CN"/>
              <a:t>PushEvent</a:t>
            </a:r>
            <a:r>
              <a:rPr lang="zh-CN" altLang="en-US"/>
              <a:t>和</a:t>
            </a:r>
            <a:r>
              <a:rPr lang="en-US" altLang="zh-CN"/>
              <a:t>CreateEvent</a:t>
            </a:r>
            <a:r>
              <a:rPr lang="zh-CN" altLang="en-US"/>
              <a:t>占比最大，说明</a:t>
            </a:r>
            <a:r>
              <a:rPr lang="en-US" altLang="zh-CN"/>
              <a:t>github</a:t>
            </a:r>
            <a:r>
              <a:rPr lang="zh-CN" altLang="en-US"/>
              <a:t>平台的贡献者较多，氛围较好。同时也可以观察到一个</a:t>
            </a:r>
            <a:r>
              <a:rPr lang="en-US" altLang="zh-CN"/>
              <a:t>Create</a:t>
            </a:r>
            <a:r>
              <a:rPr lang="zh-CN" altLang="en-US"/>
              <a:t>行为平均对应</a:t>
            </a:r>
            <a:r>
              <a:rPr lang="en-US" altLang="zh-CN"/>
              <a:t>4</a:t>
            </a:r>
            <a:r>
              <a:rPr lang="zh-CN" altLang="en-US"/>
              <a:t>个</a:t>
            </a:r>
            <a:r>
              <a:rPr lang="en-US" altLang="zh-CN"/>
              <a:t>push</a:t>
            </a:r>
            <a:r>
              <a:rPr lang="zh-CN" altLang="en-US"/>
              <a:t>行为，说明一个仓库创建后平均有四次提交，</a:t>
            </a:r>
            <a:r>
              <a:rPr lang="en-US" altLang="zh-CN"/>
              <a:t>issue comment </a:t>
            </a:r>
            <a:r>
              <a:rPr lang="zh-CN" altLang="en-US"/>
              <a:t>事件大概是</a:t>
            </a:r>
            <a:r>
              <a:rPr lang="en-US" altLang="zh-CN"/>
              <a:t>issue</a:t>
            </a:r>
            <a:r>
              <a:rPr lang="zh-CN" altLang="en-US"/>
              <a:t>的两倍，说明</a:t>
            </a:r>
            <a:r>
              <a:rPr lang="en-US" altLang="zh-CN"/>
              <a:t>gihub</a:t>
            </a:r>
            <a:r>
              <a:rPr lang="zh-CN" altLang="en-US"/>
              <a:t>上的大多数</a:t>
            </a:r>
            <a:r>
              <a:rPr lang="en-US" altLang="zh-CN"/>
              <a:t>issue</a:t>
            </a:r>
            <a:r>
              <a:rPr lang="zh-CN" altLang="en-US"/>
              <a:t>是可以得到回复或讨论的。</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刚刚我们分别从用户和项目视角分析了仓库和用户的活跃度，这里我们从一个更具实时性的角度进行分析，考虑到十年前很有影响力的项目，它的</a:t>
            </a:r>
            <a:r>
              <a:rPr lang="en-US" altLang="zh-CN"/>
              <a:t>star</a:t>
            </a:r>
            <a:r>
              <a:rPr lang="zh-CN" altLang="en-US"/>
              <a:t>和</a:t>
            </a:r>
            <a:r>
              <a:rPr lang="en-US" altLang="zh-CN"/>
              <a:t>fork</a:t>
            </a:r>
            <a:r>
              <a:rPr lang="zh-CN" altLang="en-US"/>
              <a:t>等的数量虽然很多，但是现在关注量少了，并不活跃了，通过分析近年或者近几个月某个项目或者用户触发的事件情况，我们就可以得到更有实时性的活跃度排行榜。
不仅可以通过这个排行榜看到最近关注度较高的仓库，开发者也可以通过仓库活跃度的变化来了解项目不同版本的反馈情况。</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除了从平台角度的分析，我们还可以聚焦到特定的项目和用户的状态分析，左图是</a:t>
            </a:r>
            <a:r>
              <a:rPr lang="en-US" altLang="zh-CN"/>
              <a:t>pytorch</a:t>
            </a:r>
            <a:r>
              <a:rPr lang="zh-CN" altLang="en-US"/>
              <a:t>仓库近一个周发生事件的情况，可以看到</a:t>
            </a:r>
            <a:r>
              <a:rPr lang="en-US" altLang="zh-CN"/>
              <a:t>issue</a:t>
            </a:r>
            <a:r>
              <a:rPr lang="zh-CN" altLang="en-US"/>
              <a:t>和</a:t>
            </a:r>
            <a:r>
              <a:rPr lang="en-US" altLang="zh-CN"/>
              <a:t>push</a:t>
            </a:r>
            <a:r>
              <a:rPr lang="zh-CN" altLang="en-US"/>
              <a:t>以及</a:t>
            </a:r>
            <a:r>
              <a:rPr lang="en-US" altLang="zh-CN"/>
              <a:t>Create</a:t>
            </a:r>
            <a:r>
              <a:rPr lang="zh-CN" altLang="en-US"/>
              <a:t>占比较高，说明该仓库仍处于建设阶段且有一定的讨论度，右图仓库主要的事件是查看，说明该项目可能已经不再维护了。另外，如果一个仓库的</a:t>
            </a:r>
            <a:r>
              <a:rPr lang="en-US" altLang="zh-CN"/>
              <a:t>issue</a:t>
            </a:r>
            <a:r>
              <a:rPr lang="zh-CN" altLang="en-US"/>
              <a:t>数量很多，不仅说明关注度高，也反应了作者在及时维护仓库。当然一些只有提问没有回答的仓库可能被识别为僵尸仓库。</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结合时间维度，我们可以通过分析一天</a:t>
            </a:r>
            <a:r>
              <a:rPr lang="en-US" altLang="zh-CN"/>
              <a:t>/</a:t>
            </a:r>
            <a:r>
              <a:rPr lang="zh-CN" altLang="en-US"/>
              <a:t>一个月内事件发生数量的变化趋势，可得知平台在什么时段的请求数较多，从而推断平台在什么时候容易出现过载崩溃等等故障，从而重点维护。通过获取实时用户数量可以了解用户活动变化趋势。从图中可以看出在一天中的</a:t>
            </a:r>
            <a:r>
              <a:rPr lang="en-US" altLang="zh-CN"/>
              <a:t>12:00</a:t>
            </a:r>
            <a:r>
              <a:rPr lang="zh-CN" altLang="en-US"/>
              <a:t>-</a:t>
            </a:r>
            <a:r>
              <a:rPr lang="en-US" altLang="zh-CN"/>
              <a:t>13:00</a:t>
            </a:r>
            <a:r>
              <a:rPr lang="zh-CN" altLang="en-US"/>
              <a:t>的事件数量相对较少，可能部分开发者在这个时间段吃饭或者休息。</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利用事件</a:t>
            </a:r>
            <a:r>
              <a:rPr lang="en-US" altLang="zh-CN"/>
              <a:t>API</a:t>
            </a:r>
            <a:r>
              <a:rPr lang="zh-CN" altLang="en-US"/>
              <a:t>里面关于仓库的元数据，如</a:t>
            </a:r>
            <a:r>
              <a:rPr lang="en-US" altLang="zh-CN"/>
              <a:t>issue</a:t>
            </a:r>
            <a:r>
              <a:rPr lang="zh-CN" altLang="en-US"/>
              <a:t>、</a:t>
            </a:r>
            <a:r>
              <a:rPr lang="en-US" altLang="zh-CN"/>
              <a:t>commit</a:t>
            </a:r>
            <a:r>
              <a:rPr lang="zh-CN" altLang="en-US"/>
              <a:t>的内容，用户重合度以及触发事件的类型和数量等特征，计算项目的相似度，利用</a:t>
            </a:r>
            <a:r>
              <a:rPr lang="en-US" altLang="zh-CN"/>
              <a:t>K</a:t>
            </a:r>
            <a:r>
              <a:rPr lang="zh-CN" altLang="en-US"/>
              <a:t>-</a:t>
            </a:r>
            <a:r>
              <a:rPr lang="en-US" altLang="zh-CN"/>
              <a:t>means</a:t>
            </a:r>
            <a:r>
              <a:rPr lang="zh-CN" altLang="en-US"/>
              <a:t>算法进行聚类。
基于聚类的结果，可以为用户推荐相似的仓库，因为用户可能可能需要参考和学习多个类似的项目，如果有一个比较全面的推荐，就不用再搜关键词一个一个找了 ；另外，开发者也可以将自己项目和其他优秀项目进行对比，寻找优化空间。
</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大家好，我是洪蔚杰，我负责的部分是利用用户</a:t>
            </a:r>
            <a:r>
              <a:rPr lang="en-US" altLang="zh-CN"/>
              <a:t>API</a:t>
            </a:r>
            <a:r>
              <a:rPr lang="zh-CN" altLang="en-US"/>
              <a:t>进行分析，我获取了近年接近三万名用户的数据进行了分析，主要包含以下功能。
第一个功能是用户编程语言分析，该功能对每位用户对所有项目进行遍历，通过分析项目使用的编程语言，识别每位用户最擅长的编程语言。
考虑到</a:t>
            </a:r>
            <a:r>
              <a:rPr lang="en-US" altLang="zh-CN"/>
              <a:t>GitHub API</a:t>
            </a:r>
            <a:r>
              <a:rPr lang="zh-CN" altLang="en-US"/>
              <a:t>有使用速率限制，因此我这里只获取了前三千名用户最擅长的编程语言用于演示。可以看到在这些用户中，擅长</a:t>
            </a:r>
            <a:r>
              <a:rPr lang="en-US" altLang="zh-CN"/>
              <a:t>Ruby</a:t>
            </a:r>
            <a:r>
              <a:rPr lang="zh-CN" altLang="en-US"/>
              <a:t>、</a:t>
            </a:r>
            <a:r>
              <a:rPr lang="en-US" altLang="zh-CN"/>
              <a:t>JS</a:t>
            </a:r>
            <a:r>
              <a:rPr lang="zh-CN" altLang="en-US"/>
              <a:t>、</a:t>
            </a:r>
            <a:r>
              <a:rPr lang="en-US" altLang="zh-CN"/>
              <a:t>Python</a:t>
            </a:r>
            <a:r>
              <a:rPr lang="zh-CN" altLang="en-US"/>
              <a:t>、</a:t>
            </a:r>
            <a:r>
              <a:rPr lang="en-US" altLang="zh-CN"/>
              <a:t>C</a:t>
            </a:r>
            <a:r>
              <a:rPr lang="zh-CN" altLang="en-US"/>
              <a:t>的人数较多，这些用户擅长的编程语言可以为技能匹配和评估技术专长提供参考。</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png"/><Relationship Id="rId7"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9" Type="http://schemas.openxmlformats.org/officeDocument/2006/relationships/image" Target="../media/image15.jpeg"/><Relationship Id="rId21" Type="http://schemas.openxmlformats.org/officeDocument/2006/relationships/tags" Target="../tags/tag23.xml"/><Relationship Id="rId34" Type="http://schemas.openxmlformats.org/officeDocument/2006/relationships/image" Target="../media/image10.png"/><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image" Target="../media/image9.png"/><Relationship Id="rId38" Type="http://schemas.openxmlformats.org/officeDocument/2006/relationships/image" Target="../media/image14.jpeg"/><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image" Target="../media/image8.png"/><Relationship Id="rId37" Type="http://schemas.openxmlformats.org/officeDocument/2006/relationships/image" Target="../media/image13.png"/><Relationship Id="rId40" Type="http://schemas.openxmlformats.org/officeDocument/2006/relationships/image" Target="../media/image16.png"/><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image" Target="../media/image12.png"/><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notesSlide" Target="../notesSlides/notesSlide5.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Layout" Target="../slideLayouts/slideLayout8.xml"/><Relationship Id="rId35" Type="http://schemas.openxmlformats.org/officeDocument/2006/relationships/image" Target="../media/image11.png"/><Relationship Id="rId8" Type="http://schemas.openxmlformats.org/officeDocument/2006/relationships/tags" Target="../tags/tag10.xml"/><Relationship Id="rId3"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167640"/>
            <a:ext cx="12192000" cy="3357217"/>
          </a:xfrm>
          <a:prstGeom prst="rect">
            <a:avLst/>
          </a:prstGeom>
        </p:spPr>
      </p:pic>
      <p:sp>
        <p:nvSpPr>
          <p:cNvPr id="10" name="矩形 9"/>
          <p:cNvSpPr/>
          <p:nvPr/>
        </p:nvSpPr>
        <p:spPr>
          <a:xfrm>
            <a:off x="0" y="-17163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矩形 75"/>
          <p:cNvSpPr/>
          <p:nvPr/>
        </p:nvSpPr>
        <p:spPr>
          <a:xfrm>
            <a:off x="1314299" y="3956347"/>
            <a:ext cx="9611360" cy="1260475"/>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期末汇报</a:t>
            </a:r>
            <a:endParaRPr lang="en-US" altLang="zh-CN"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a:defRPr/>
            </a:pPr>
            <a:r>
              <a:rPr lang="zh-CN" altLang="en-US" sz="36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基于大数据的</a:t>
            </a:r>
            <a:r>
              <a:rPr lang="en-US" altLang="zh-CN" sz="36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GitHub</a:t>
            </a:r>
            <a:r>
              <a:rPr lang="zh-CN" altLang="en-US" sz="36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数据分析系统</a:t>
            </a:r>
          </a:p>
        </p:txBody>
      </p:sp>
      <p:sp>
        <p:nvSpPr>
          <p:cNvPr id="80" name="文本框 79"/>
          <p:cNvSpPr txBox="1"/>
          <p:nvPr/>
        </p:nvSpPr>
        <p:spPr>
          <a:xfrm>
            <a:off x="2745477" y="5751673"/>
            <a:ext cx="5989668" cy="398780"/>
          </a:xfrm>
          <a:prstGeom prst="rect">
            <a:avLst/>
          </a:prstGeom>
          <a:noFill/>
        </p:spPr>
        <p:txBody>
          <a:bodyPr wrap="square" rtlCol="0">
            <a:spAutoFit/>
          </a:bodyPr>
          <a:lstStyle/>
          <a:p>
            <a:pPr algn="r"/>
            <a:r>
              <a:rPr lang="zh-CN" altLang="en-US" sz="2000"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第二组：李锦凯，宋晓童，洪蔚杰，于倬浩</a:t>
            </a:r>
          </a:p>
        </p:txBody>
      </p:sp>
      <p:grpSp>
        <p:nvGrpSpPr>
          <p:cNvPr id="48" name="组合 47"/>
          <p:cNvGrpSpPr/>
          <p:nvPr/>
        </p:nvGrpSpPr>
        <p:grpSpPr>
          <a:xfrm>
            <a:off x="539327" y="16224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08" name="椭圆 107"/>
          <p:cNvSpPr/>
          <p:nvPr/>
        </p:nvSpPr>
        <p:spPr>
          <a:xfrm>
            <a:off x="5303520" y="239445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9" name="组合 108"/>
          <p:cNvGrpSpPr/>
          <p:nvPr/>
        </p:nvGrpSpPr>
        <p:grpSpPr>
          <a:xfrm>
            <a:off x="5410200" y="2502735"/>
            <a:ext cx="1371600" cy="1368402"/>
            <a:chOff x="2105799" y="20055838"/>
            <a:chExt cx="6748090" cy="6732363"/>
          </a:xfrm>
          <a:solidFill>
            <a:schemeClr val="accent1">
              <a:alpha val="80000"/>
            </a:schemeClr>
          </a:solidFill>
        </p:grpSpPr>
        <p:sp>
          <p:nvSpPr>
            <p:cNvPr id="11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01. </a:t>
            </a:r>
            <a:r>
              <a:rPr dirty="0">
                <a:sym typeface="Arial" panose="020B0604020202020204" pitchFamily="34" charset="0"/>
              </a:rPr>
              <a:t>用户</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2" name="文本框 71"/>
          <p:cNvSpPr txBox="1"/>
          <p:nvPr/>
        </p:nvSpPr>
        <p:spPr>
          <a:xfrm>
            <a:off x="671925" y="953964"/>
            <a:ext cx="11077022" cy="4111337"/>
          </a:xfrm>
          <a:prstGeom prst="rect">
            <a:avLst/>
          </a:prstGeom>
          <a:noFill/>
        </p:spPr>
        <p:txBody>
          <a:bodyPr wrap="square">
            <a:noAutofit/>
          </a:bodyPr>
          <a:lstStyle/>
          <a:p>
            <a:pPr algn="l">
              <a:lnSpc>
                <a:spcPct val="200000"/>
              </a:lnSpc>
            </a:pPr>
            <a:r>
              <a:rPr lang="zh-CN" altLang="en-US" sz="2000" b="1">
                <a:solidFill>
                  <a:schemeClr val="tx1"/>
                </a:solidFill>
              </a:rPr>
              <a:t>· 用户编程语言分析：</a:t>
            </a:r>
          </a:p>
          <a:p>
            <a:pPr indent="457200" algn="l" fontAlgn="auto">
              <a:lnSpc>
                <a:spcPct val="150000"/>
              </a:lnSpc>
            </a:pPr>
            <a:r>
              <a:rPr lang="en-US" altLang="zh-CN" sz="2000" b="1">
                <a:solidFill>
                  <a:schemeClr val="tx1"/>
                </a:solidFill>
              </a:rPr>
              <a:t>1</a:t>
            </a:r>
            <a:r>
              <a:rPr lang="zh-CN" altLang="en-US" sz="2000" b="1">
                <a:solidFill>
                  <a:schemeClr val="tx1"/>
                </a:solidFill>
              </a:rPr>
              <a:t>）功能介绍：</a:t>
            </a:r>
            <a:r>
              <a:rPr lang="zh-CN" altLang="en-US" sz="2000">
                <a:solidFill>
                  <a:schemeClr val="tx1"/>
                </a:solidFill>
              </a:rPr>
              <a:t>对</a:t>
            </a:r>
            <a:r>
              <a:rPr lang="en-US" altLang="zh-CN" sz="2000">
                <a:solidFill>
                  <a:schemeClr val="tx1"/>
                </a:solidFill>
              </a:rPr>
              <a:t>GitHub</a:t>
            </a:r>
            <a:r>
              <a:rPr lang="zh-CN" altLang="en-US" sz="2000">
                <a:solidFill>
                  <a:schemeClr val="tx1"/>
                </a:solidFill>
              </a:rPr>
              <a:t>用户的所有项目进行遍历，通过分析项目使用的主要编程语言，识别用户最擅长的编程语言。</a:t>
            </a:r>
          </a:p>
          <a:p>
            <a:pPr indent="457200" algn="l" fontAlgn="auto">
              <a:lnSpc>
                <a:spcPct val="150000"/>
              </a:lnSpc>
            </a:pPr>
            <a:r>
              <a:rPr lang="en-US" altLang="zh-CN" sz="2000" b="1">
                <a:solidFill>
                  <a:schemeClr val="tx1"/>
                </a:solidFill>
              </a:rPr>
              <a:t>2</a:t>
            </a:r>
            <a:r>
              <a:rPr lang="zh-CN" altLang="en-US" sz="2000" b="1">
                <a:solidFill>
                  <a:schemeClr val="tx1"/>
                </a:solidFill>
              </a:rPr>
              <a:t>）应用场景：</a:t>
            </a:r>
            <a:r>
              <a:rPr lang="zh-CN" altLang="en-US" sz="2000">
                <a:solidFill>
                  <a:schemeClr val="tx1"/>
                </a:solidFill>
              </a:rPr>
              <a:t>用户擅长的编程语言可以为团队组建提供技能匹配的参考，也可以帮助招聘者更准确地评估开发者的技术专长。</a:t>
            </a:r>
          </a:p>
          <a:p>
            <a:pPr algn="l">
              <a:lnSpc>
                <a:spcPct val="200000"/>
              </a:lnSpc>
            </a:pPr>
            <a:endParaRPr lang="zh-CN" sz="1200" u="none">
              <a:solidFill>
                <a:srgbClr val="0F0F0F"/>
              </a:solidFill>
              <a:ea typeface="Söhne"/>
            </a:endParaRPr>
          </a:p>
        </p:txBody>
      </p:sp>
      <p:pic>
        <p:nvPicPr>
          <p:cNvPr id="4" name="图片 3" descr="upload_post_object_v2_592970027"/>
          <p:cNvPicPr>
            <a:picLocks noChangeAspect="1"/>
          </p:cNvPicPr>
          <p:nvPr/>
        </p:nvPicPr>
        <p:blipFill>
          <a:blip r:embed="rId3"/>
          <a:stretch>
            <a:fillRect/>
          </a:stretch>
        </p:blipFill>
        <p:spPr>
          <a:xfrm>
            <a:off x="5393657" y="3359453"/>
            <a:ext cx="6565938" cy="3327065"/>
          </a:xfrm>
          <a:prstGeom prst="rect">
            <a:avLst/>
          </a:prstGeom>
        </p:spPr>
      </p:pic>
      <p:pic>
        <p:nvPicPr>
          <p:cNvPr id="5" name="图片 4" descr="upload_post_object_v2_502058689"/>
          <p:cNvPicPr>
            <a:picLocks noChangeAspect="1"/>
          </p:cNvPicPr>
          <p:nvPr/>
        </p:nvPicPr>
        <p:blipFill>
          <a:blip r:embed="rId4"/>
          <a:stretch>
            <a:fillRect/>
          </a:stretch>
        </p:blipFill>
        <p:spPr>
          <a:xfrm>
            <a:off x="176587" y="3455268"/>
            <a:ext cx="5014129" cy="31504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01. </a:t>
            </a:r>
            <a:r>
              <a:rPr dirty="0">
                <a:sym typeface="Arial" panose="020B0604020202020204" pitchFamily="34" charset="0"/>
              </a:rPr>
              <a:t>用户</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2" name="文本框 71"/>
          <p:cNvSpPr txBox="1"/>
          <p:nvPr/>
        </p:nvSpPr>
        <p:spPr>
          <a:xfrm>
            <a:off x="672015" y="758024"/>
            <a:ext cx="11077022" cy="4111337"/>
          </a:xfrm>
          <a:prstGeom prst="rect">
            <a:avLst/>
          </a:prstGeom>
          <a:noFill/>
        </p:spPr>
        <p:txBody>
          <a:bodyPr wrap="square">
            <a:noAutofit/>
          </a:bodyPr>
          <a:lstStyle/>
          <a:p>
            <a:pPr algn="l">
              <a:lnSpc>
                <a:spcPct val="200000"/>
              </a:lnSpc>
            </a:pPr>
            <a:r>
              <a:rPr lang="zh-CN" altLang="en-US" sz="2000" b="1">
                <a:solidFill>
                  <a:schemeClr val="tx1"/>
                </a:solidFill>
              </a:rPr>
              <a:t>· 社交网络分析：</a:t>
            </a:r>
          </a:p>
          <a:p>
            <a:pPr indent="457200" algn="l" fontAlgn="auto">
              <a:lnSpc>
                <a:spcPct val="150000"/>
              </a:lnSpc>
            </a:pPr>
            <a:r>
              <a:rPr lang="en-US" altLang="zh-CN" sz="2000" b="1">
                <a:solidFill>
                  <a:schemeClr val="tx1"/>
                </a:solidFill>
              </a:rPr>
              <a:t>1</a:t>
            </a:r>
            <a:r>
              <a:rPr lang="zh-CN" altLang="en-US" sz="2000" b="1">
                <a:solidFill>
                  <a:schemeClr val="tx1"/>
                </a:solidFill>
              </a:rPr>
              <a:t>）功能介绍：</a:t>
            </a:r>
            <a:r>
              <a:rPr lang="zh-CN" altLang="en-US" sz="2000">
                <a:solidFill>
                  <a:schemeClr val="tx1"/>
                </a:solidFill>
              </a:rPr>
              <a:t>利用</a:t>
            </a:r>
            <a:r>
              <a:rPr lang="en-US" altLang="zh-CN" sz="2000">
                <a:solidFill>
                  <a:schemeClr val="tx1"/>
                </a:solidFill>
              </a:rPr>
              <a:t>GitHub</a:t>
            </a:r>
            <a:r>
              <a:rPr lang="zh-CN" altLang="en-US" sz="2000">
                <a:solidFill>
                  <a:schemeClr val="tx1"/>
                </a:solidFill>
              </a:rPr>
              <a:t>中每个用户的关注者和被关注者信息，构建社交网络图，展示开发者之间的关系。</a:t>
            </a:r>
          </a:p>
          <a:p>
            <a:pPr indent="457200" algn="l" fontAlgn="auto">
              <a:lnSpc>
                <a:spcPct val="150000"/>
              </a:lnSpc>
            </a:pPr>
            <a:r>
              <a:rPr lang="en-US" altLang="zh-CN" sz="2000" b="1">
                <a:solidFill>
                  <a:schemeClr val="tx1"/>
                </a:solidFill>
              </a:rPr>
              <a:t>2</a:t>
            </a:r>
            <a:r>
              <a:rPr lang="zh-CN" altLang="en-US" sz="2000" b="1">
                <a:solidFill>
                  <a:schemeClr val="tx1"/>
                </a:solidFill>
              </a:rPr>
              <a:t>）应用场景：</a:t>
            </a:r>
            <a:r>
              <a:rPr lang="zh-CN" altLang="en-US" sz="2000">
                <a:solidFill>
                  <a:schemeClr val="tx1"/>
                </a:solidFill>
              </a:rPr>
              <a:t>开发者和团队可以通过分析社交网络图，发现潜在的合作机会、建立技术交流渠道，提高开发者社交影响力。</a:t>
            </a:r>
          </a:p>
          <a:p>
            <a:pPr algn="l">
              <a:lnSpc>
                <a:spcPct val="200000"/>
              </a:lnSpc>
            </a:pPr>
            <a:endParaRPr lang="zh-CN" sz="1200" u="none">
              <a:solidFill>
                <a:srgbClr val="0F0F0F"/>
              </a:solidFill>
              <a:ea typeface="Söhne"/>
            </a:endParaRPr>
          </a:p>
        </p:txBody>
      </p:sp>
      <p:pic>
        <p:nvPicPr>
          <p:cNvPr id="4" name="图片 3" descr="upload_post_object_v2_759951391"/>
          <p:cNvPicPr>
            <a:picLocks noChangeAspect="1"/>
          </p:cNvPicPr>
          <p:nvPr/>
        </p:nvPicPr>
        <p:blipFill>
          <a:blip r:embed="rId3"/>
          <a:stretch>
            <a:fillRect/>
          </a:stretch>
        </p:blipFill>
        <p:spPr>
          <a:xfrm>
            <a:off x="4385690" y="2845182"/>
            <a:ext cx="5348015" cy="40127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01. </a:t>
            </a:r>
            <a:r>
              <a:rPr dirty="0">
                <a:sym typeface="Arial" panose="020B0604020202020204" pitchFamily="34" charset="0"/>
              </a:rPr>
              <a:t>用户</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2" name="文本框 71"/>
          <p:cNvSpPr txBox="1"/>
          <p:nvPr/>
        </p:nvSpPr>
        <p:spPr>
          <a:xfrm>
            <a:off x="626840" y="861254"/>
            <a:ext cx="11077022" cy="4111337"/>
          </a:xfrm>
          <a:prstGeom prst="rect">
            <a:avLst/>
          </a:prstGeom>
          <a:noFill/>
        </p:spPr>
        <p:txBody>
          <a:bodyPr wrap="square">
            <a:noAutofit/>
          </a:bodyPr>
          <a:lstStyle/>
          <a:p>
            <a:pPr algn="l">
              <a:lnSpc>
                <a:spcPct val="200000"/>
              </a:lnSpc>
            </a:pPr>
            <a:r>
              <a:rPr lang="zh-CN" altLang="en-US" sz="2000" b="1">
                <a:solidFill>
                  <a:schemeClr val="tx1"/>
                </a:solidFill>
              </a:rPr>
              <a:t>· 用户活跃程度统计：</a:t>
            </a:r>
          </a:p>
          <a:p>
            <a:pPr lvl="1" algn="l">
              <a:lnSpc>
                <a:spcPct val="150000"/>
              </a:lnSpc>
              <a:buClrTx/>
              <a:buSzTx/>
              <a:buNone/>
            </a:pPr>
            <a:r>
              <a:rPr lang="zh-CN" altLang="en-US" sz="2000" b="1">
                <a:solidFill>
                  <a:schemeClr val="tx1"/>
                </a:solidFill>
              </a:rPr>
              <a:t>1）功能介绍：</a:t>
            </a:r>
            <a:r>
              <a:rPr lang="zh-CN" altLang="en-US" sz="2000">
                <a:solidFill>
                  <a:schemeClr val="tx1"/>
                </a:solidFill>
              </a:rPr>
              <a:t>通过分析用户的公开项目数量和公开代码片段数量，可以评估用户在GitHub上的项目活跃程度，找到活跃程度较高的用户。</a:t>
            </a:r>
          </a:p>
          <a:p>
            <a:pPr lvl="1" algn="l">
              <a:lnSpc>
                <a:spcPct val="150000"/>
              </a:lnSpc>
              <a:buClrTx/>
              <a:buSzTx/>
              <a:buNone/>
            </a:pPr>
            <a:r>
              <a:rPr lang="zh-CN" altLang="en-US" sz="2000" b="1">
                <a:solidFill>
                  <a:schemeClr val="tx1"/>
                </a:solidFill>
              </a:rPr>
              <a:t>2）应用场景：</a:t>
            </a:r>
            <a:r>
              <a:rPr lang="zh-CN" altLang="en-US" sz="2000">
                <a:solidFill>
                  <a:schemeClr val="tx1"/>
                </a:solidFill>
              </a:rPr>
              <a:t>招聘团队可以利用用户活跃程度统计功能，识别并优先考虑在</a:t>
            </a:r>
            <a:r>
              <a:rPr lang="en-US" altLang="zh-CN" sz="2000">
                <a:solidFill>
                  <a:schemeClr val="tx1"/>
                </a:solidFill>
              </a:rPr>
              <a:t>GitHub</a:t>
            </a:r>
            <a:r>
              <a:rPr lang="zh-CN" altLang="en-US" sz="2000">
                <a:solidFill>
                  <a:schemeClr val="tx1"/>
                </a:solidFill>
              </a:rPr>
              <a:t>上积极参与开源项目的候选人。</a:t>
            </a:r>
          </a:p>
        </p:txBody>
      </p:sp>
      <p:pic>
        <p:nvPicPr>
          <p:cNvPr id="4" name="图片 3" descr="upload_post_object_v2_483232558"/>
          <p:cNvPicPr>
            <a:picLocks noChangeAspect="1"/>
          </p:cNvPicPr>
          <p:nvPr/>
        </p:nvPicPr>
        <p:blipFill>
          <a:blip r:embed="rId3"/>
          <a:stretch>
            <a:fillRect/>
          </a:stretch>
        </p:blipFill>
        <p:spPr>
          <a:xfrm>
            <a:off x="3660174" y="2977384"/>
            <a:ext cx="7005026" cy="37879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01. </a:t>
            </a:r>
            <a:r>
              <a:rPr dirty="0">
                <a:sym typeface="Arial" panose="020B0604020202020204" pitchFamily="34" charset="0"/>
              </a:rPr>
              <a:t>用户</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2" name="文本框 71"/>
          <p:cNvSpPr txBox="1"/>
          <p:nvPr/>
        </p:nvSpPr>
        <p:spPr>
          <a:xfrm>
            <a:off x="711930" y="1002859"/>
            <a:ext cx="11077022" cy="4111337"/>
          </a:xfrm>
          <a:prstGeom prst="rect">
            <a:avLst/>
          </a:prstGeom>
          <a:noFill/>
        </p:spPr>
        <p:txBody>
          <a:bodyPr wrap="square">
            <a:noAutofit/>
          </a:bodyPr>
          <a:lstStyle/>
          <a:p>
            <a:pPr indent="0" algn="l" fontAlgn="auto">
              <a:lnSpc>
                <a:spcPct val="150000"/>
              </a:lnSpc>
            </a:pPr>
            <a:r>
              <a:rPr lang="zh-CN" altLang="en-US" sz="2000" b="1">
                <a:solidFill>
                  <a:schemeClr val="tx1"/>
                </a:solidFill>
              </a:rPr>
              <a:t>· 焦点用户分析：</a:t>
            </a:r>
          </a:p>
          <a:p>
            <a:pPr indent="457200" algn="l" fontAlgn="auto">
              <a:lnSpc>
                <a:spcPct val="150000"/>
              </a:lnSpc>
            </a:pPr>
            <a:r>
              <a:rPr lang="en-US" altLang="zh-CN" sz="2000" b="1">
                <a:solidFill>
                  <a:schemeClr val="tx1"/>
                </a:solidFill>
              </a:rPr>
              <a:t>1</a:t>
            </a:r>
            <a:r>
              <a:rPr lang="zh-CN" altLang="en-US" sz="2000" b="1">
                <a:solidFill>
                  <a:schemeClr val="tx1"/>
                </a:solidFill>
              </a:rPr>
              <a:t>）功能介绍：</a:t>
            </a:r>
            <a:r>
              <a:rPr lang="zh-CN" altLang="en-US" sz="2000">
                <a:solidFill>
                  <a:schemeClr val="tx1"/>
                </a:solidFill>
              </a:rPr>
              <a:t>根据用户的关注者数量进行排序，有助于识别在</a:t>
            </a:r>
            <a:r>
              <a:rPr lang="en-US" altLang="zh-CN" sz="2000">
                <a:solidFill>
                  <a:schemeClr val="tx1"/>
                </a:solidFill>
              </a:rPr>
              <a:t>GitHub</a:t>
            </a:r>
            <a:r>
              <a:rPr lang="zh-CN" altLang="en-US" sz="2000">
                <a:solidFill>
                  <a:schemeClr val="tx1"/>
                </a:solidFill>
              </a:rPr>
              <a:t>平台中备受关注和影响力的焦点用户。</a:t>
            </a:r>
          </a:p>
          <a:p>
            <a:pPr lvl="0" indent="457200" algn="l" fontAlgn="auto">
              <a:lnSpc>
                <a:spcPct val="150000"/>
              </a:lnSpc>
              <a:buNone/>
            </a:pPr>
            <a:r>
              <a:rPr lang="en-US" altLang="zh-CN" sz="2000" b="1">
                <a:solidFill>
                  <a:schemeClr val="tx1"/>
                </a:solidFill>
              </a:rPr>
              <a:t>2</a:t>
            </a:r>
            <a:r>
              <a:rPr lang="zh-CN" altLang="en-US" sz="2000" b="1">
                <a:solidFill>
                  <a:schemeClr val="tx1"/>
                </a:solidFill>
              </a:rPr>
              <a:t>）应用场景：</a:t>
            </a:r>
            <a:r>
              <a:rPr lang="zh-CN" altLang="en-US" sz="2000">
                <a:solidFill>
                  <a:schemeClr val="tx1"/>
                </a:solidFill>
              </a:rPr>
              <a:t>可用于发现社交网络中的焦点人物，或者用于推荐关注的焦点用户。</a:t>
            </a:r>
          </a:p>
        </p:txBody>
      </p:sp>
      <p:pic>
        <p:nvPicPr>
          <p:cNvPr id="5" name="图片 4" descr="upload_post_object_v2_784617105"/>
          <p:cNvPicPr>
            <a:picLocks noChangeAspect="1"/>
          </p:cNvPicPr>
          <p:nvPr/>
        </p:nvPicPr>
        <p:blipFill>
          <a:blip r:embed="rId3"/>
          <a:stretch>
            <a:fillRect/>
          </a:stretch>
        </p:blipFill>
        <p:spPr>
          <a:xfrm>
            <a:off x="2477160" y="2909993"/>
            <a:ext cx="7237772" cy="39480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01. </a:t>
            </a:r>
            <a:r>
              <a:rPr dirty="0">
                <a:sym typeface="Arial" panose="020B0604020202020204" pitchFamily="34" charset="0"/>
              </a:rPr>
              <a:t>用户</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2" name="文本框 71"/>
          <p:cNvSpPr txBox="1"/>
          <p:nvPr/>
        </p:nvSpPr>
        <p:spPr>
          <a:xfrm>
            <a:off x="739870" y="884337"/>
            <a:ext cx="11077022" cy="4111337"/>
          </a:xfrm>
          <a:prstGeom prst="rect">
            <a:avLst/>
          </a:prstGeom>
          <a:noFill/>
        </p:spPr>
        <p:txBody>
          <a:bodyPr wrap="square">
            <a:noAutofit/>
          </a:bodyPr>
          <a:lstStyle/>
          <a:p>
            <a:pPr algn="l">
              <a:lnSpc>
                <a:spcPct val="200000"/>
              </a:lnSpc>
            </a:pPr>
            <a:r>
              <a:rPr lang="zh-CN" altLang="en-US" sz="2000" b="1">
                <a:solidFill>
                  <a:schemeClr val="tx1"/>
                </a:solidFill>
              </a:rPr>
              <a:t>· 企业人才分布统计：</a:t>
            </a:r>
          </a:p>
          <a:p>
            <a:pPr indent="457200" algn="l" fontAlgn="auto">
              <a:lnSpc>
                <a:spcPct val="150000"/>
              </a:lnSpc>
            </a:pPr>
            <a:r>
              <a:rPr lang="en-US" altLang="zh-CN" sz="2000" b="1">
                <a:solidFill>
                  <a:schemeClr val="tx1"/>
                </a:solidFill>
              </a:rPr>
              <a:t>1</a:t>
            </a:r>
            <a:r>
              <a:rPr lang="zh-CN" altLang="en-US" sz="2000" b="1">
                <a:solidFill>
                  <a:schemeClr val="tx1"/>
                </a:solidFill>
              </a:rPr>
              <a:t>）功能介绍：</a:t>
            </a:r>
            <a:r>
              <a:rPr lang="zh-CN" altLang="en-US" sz="2000">
                <a:solidFill>
                  <a:schemeClr val="tx1"/>
                </a:solidFill>
              </a:rPr>
              <a:t>统计</a:t>
            </a:r>
            <a:r>
              <a:rPr lang="en-US" altLang="zh-CN" sz="2000">
                <a:solidFill>
                  <a:schemeClr val="tx1"/>
                </a:solidFill>
              </a:rPr>
              <a:t>GitHub</a:t>
            </a:r>
            <a:r>
              <a:rPr lang="zh-CN" altLang="en-US" sz="2000">
                <a:solidFill>
                  <a:schemeClr val="tx1"/>
                </a:solidFill>
              </a:rPr>
              <a:t>上每个公司的用户人数，并展示具体属于该公司的用户列表，揭示出各个公司在</a:t>
            </a:r>
            <a:r>
              <a:rPr lang="en-US" altLang="zh-CN" sz="2000">
                <a:solidFill>
                  <a:schemeClr val="tx1"/>
                </a:solidFill>
              </a:rPr>
              <a:t>GitHub</a:t>
            </a:r>
            <a:r>
              <a:rPr lang="zh-CN" altLang="en-US" sz="2000">
                <a:solidFill>
                  <a:schemeClr val="tx1"/>
                </a:solidFill>
              </a:rPr>
              <a:t>上的人才分布情况。</a:t>
            </a:r>
          </a:p>
          <a:p>
            <a:pPr indent="457200" algn="l" fontAlgn="auto">
              <a:lnSpc>
                <a:spcPct val="150000"/>
              </a:lnSpc>
            </a:pPr>
            <a:r>
              <a:rPr lang="en-US" altLang="zh-CN" sz="2000" b="1">
                <a:solidFill>
                  <a:schemeClr val="tx1"/>
                </a:solidFill>
              </a:rPr>
              <a:t>2</a:t>
            </a:r>
            <a:r>
              <a:rPr lang="zh-CN" altLang="en-US" sz="2000" b="1">
                <a:solidFill>
                  <a:schemeClr val="tx1"/>
                </a:solidFill>
              </a:rPr>
              <a:t>）应用场景：</a:t>
            </a:r>
            <a:r>
              <a:rPr lang="zh-CN" altLang="en-US" sz="2000">
                <a:sym typeface="+mn-ea"/>
              </a:rPr>
              <a:t>企业</a:t>
            </a:r>
            <a:r>
              <a:rPr lang="zh-CN" altLang="en-US" sz="2000">
                <a:solidFill>
                  <a:schemeClr val="tx1"/>
                </a:solidFill>
              </a:rPr>
              <a:t>通过人才分布统计功能，可以了解在</a:t>
            </a:r>
            <a:r>
              <a:rPr lang="en-US" altLang="zh-CN" sz="2000">
                <a:solidFill>
                  <a:schemeClr val="tx1"/>
                </a:solidFill>
              </a:rPr>
              <a:t>GitHub</a:t>
            </a:r>
            <a:r>
              <a:rPr lang="zh-CN" altLang="en-US" sz="2000">
                <a:solidFill>
                  <a:schemeClr val="tx1"/>
                </a:solidFill>
              </a:rPr>
              <a:t>上的员工分布情况，有助于招聘策略制定和技术团队建设，提高企业在开源社区中的影响力。</a:t>
            </a:r>
          </a:p>
          <a:p>
            <a:pPr algn="l">
              <a:lnSpc>
                <a:spcPct val="200000"/>
              </a:lnSpc>
            </a:pPr>
            <a:endParaRPr lang="zh-CN" sz="1200" b="0" u="none">
              <a:solidFill>
                <a:srgbClr val="0F0F0F"/>
              </a:solidFill>
              <a:ea typeface="Söhne"/>
            </a:endParaRPr>
          </a:p>
        </p:txBody>
      </p:sp>
      <p:pic>
        <p:nvPicPr>
          <p:cNvPr id="3" name="图片 2" descr="upload_post_object_v2_457136462"/>
          <p:cNvPicPr>
            <a:picLocks noChangeAspect="1"/>
          </p:cNvPicPr>
          <p:nvPr/>
        </p:nvPicPr>
        <p:blipFill>
          <a:blip r:embed="rId3"/>
          <a:stretch>
            <a:fillRect/>
          </a:stretch>
        </p:blipFill>
        <p:spPr>
          <a:xfrm>
            <a:off x="1096927" y="3367768"/>
            <a:ext cx="3760039" cy="3490255"/>
          </a:xfrm>
          <a:prstGeom prst="rect">
            <a:avLst/>
          </a:prstGeom>
        </p:spPr>
      </p:pic>
      <p:pic>
        <p:nvPicPr>
          <p:cNvPr id="4" name="图片 3" descr="upload_post_object_v2_871320149"/>
          <p:cNvPicPr>
            <a:picLocks noChangeAspect="1"/>
          </p:cNvPicPr>
          <p:nvPr/>
        </p:nvPicPr>
        <p:blipFill>
          <a:blip r:embed="rId4"/>
          <a:stretch>
            <a:fillRect/>
          </a:stretch>
        </p:blipFill>
        <p:spPr>
          <a:xfrm>
            <a:off x="4799383" y="3367797"/>
            <a:ext cx="6251553" cy="330369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01. </a:t>
            </a:r>
            <a:r>
              <a:rPr dirty="0">
                <a:sym typeface="Arial" panose="020B0604020202020204" pitchFamily="34" charset="0"/>
              </a:rPr>
              <a:t>用户</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2" name="文本框 71"/>
          <p:cNvSpPr txBox="1"/>
          <p:nvPr/>
        </p:nvSpPr>
        <p:spPr>
          <a:xfrm>
            <a:off x="739916" y="822037"/>
            <a:ext cx="11077022" cy="4111337"/>
          </a:xfrm>
          <a:prstGeom prst="rect">
            <a:avLst/>
          </a:prstGeom>
          <a:noFill/>
        </p:spPr>
        <p:txBody>
          <a:bodyPr wrap="square">
            <a:noAutofit/>
          </a:bodyPr>
          <a:lstStyle/>
          <a:p>
            <a:pPr algn="l">
              <a:lnSpc>
                <a:spcPct val="200000"/>
              </a:lnSpc>
            </a:pPr>
            <a:r>
              <a:rPr lang="zh-CN" altLang="en-US" sz="2000" b="1" dirty="0">
                <a:solidFill>
                  <a:schemeClr val="tx1"/>
                </a:solidFill>
              </a:rPr>
              <a:t>· 用户地区统计：</a:t>
            </a:r>
          </a:p>
          <a:p>
            <a:pPr indent="457200" algn="l" fontAlgn="auto">
              <a:lnSpc>
                <a:spcPct val="150000"/>
              </a:lnSpc>
            </a:pPr>
            <a:r>
              <a:rPr lang="en-US" altLang="zh-CN" sz="2000" b="1" dirty="0">
                <a:solidFill>
                  <a:schemeClr val="tx1"/>
                </a:solidFill>
              </a:rPr>
              <a:t>1</a:t>
            </a:r>
            <a:r>
              <a:rPr lang="zh-CN" altLang="en-US" sz="2000" b="1" dirty="0">
                <a:solidFill>
                  <a:schemeClr val="tx1"/>
                </a:solidFill>
              </a:rPr>
              <a:t>）功能介绍：</a:t>
            </a:r>
            <a:r>
              <a:rPr lang="zh-CN" altLang="en-US" sz="2000" dirty="0">
                <a:sym typeface="+mn-ea"/>
              </a:rPr>
              <a:t>通过统计用户的地区信息，提供全球用户分布的统计结果，帮助了解开发者的地理位置分布情况。</a:t>
            </a:r>
            <a:endParaRPr lang="zh-CN" altLang="en-US" sz="2000" dirty="0">
              <a:solidFill>
                <a:schemeClr val="tx1"/>
              </a:solidFill>
            </a:endParaRPr>
          </a:p>
          <a:p>
            <a:pPr indent="457200" algn="l" fontAlgn="auto">
              <a:lnSpc>
                <a:spcPct val="150000"/>
              </a:lnSpc>
            </a:pPr>
            <a:r>
              <a:rPr lang="en-US" altLang="zh-CN" sz="2000" b="1" dirty="0">
                <a:solidFill>
                  <a:schemeClr val="tx1"/>
                </a:solidFill>
              </a:rPr>
              <a:t>2</a:t>
            </a:r>
            <a:r>
              <a:rPr lang="zh-CN" altLang="en-US" sz="2000" b="1" dirty="0">
                <a:solidFill>
                  <a:schemeClr val="tx1"/>
                </a:solidFill>
              </a:rPr>
              <a:t>）应用场景：</a:t>
            </a:r>
            <a:r>
              <a:rPr lang="zh-CN" altLang="en-US" sz="2000" dirty="0">
                <a:solidFill>
                  <a:schemeClr val="tx1"/>
                </a:solidFill>
              </a:rPr>
              <a:t>社区管理者可以根据用户地区信息制定全球社区发展策略，促进开发者之间的合作和交流。</a:t>
            </a:r>
          </a:p>
          <a:p>
            <a:pPr algn="l">
              <a:lnSpc>
                <a:spcPct val="200000"/>
              </a:lnSpc>
            </a:pPr>
            <a:endParaRPr lang="zh-CN" sz="1200" b="0" u="none" dirty="0">
              <a:solidFill>
                <a:srgbClr val="0F0F0F"/>
              </a:solidFill>
              <a:ea typeface="Söhne"/>
            </a:endParaRPr>
          </a:p>
        </p:txBody>
      </p:sp>
      <p:pic>
        <p:nvPicPr>
          <p:cNvPr id="5" name="图片 4" descr="upload_post_object_v2_340621915"/>
          <p:cNvPicPr>
            <a:picLocks noChangeAspect="1"/>
          </p:cNvPicPr>
          <p:nvPr/>
        </p:nvPicPr>
        <p:blipFill>
          <a:blip r:embed="rId3"/>
          <a:stretch>
            <a:fillRect/>
          </a:stretch>
        </p:blipFill>
        <p:spPr>
          <a:xfrm>
            <a:off x="1232072" y="3217665"/>
            <a:ext cx="3573028" cy="3640377"/>
          </a:xfrm>
          <a:prstGeom prst="rect">
            <a:avLst/>
          </a:prstGeom>
        </p:spPr>
      </p:pic>
      <p:pic>
        <p:nvPicPr>
          <p:cNvPr id="6" name="图片 5" descr="upload_post_object_v2_038193150"/>
          <p:cNvPicPr>
            <a:picLocks noChangeAspect="1"/>
          </p:cNvPicPr>
          <p:nvPr/>
        </p:nvPicPr>
        <p:blipFill>
          <a:blip r:embed="rId4"/>
          <a:stretch>
            <a:fillRect/>
          </a:stretch>
        </p:blipFill>
        <p:spPr>
          <a:xfrm>
            <a:off x="5024138" y="3320495"/>
            <a:ext cx="6362900" cy="34347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01. </a:t>
            </a:r>
            <a:r>
              <a:rPr dirty="0">
                <a:sym typeface="Arial" panose="020B0604020202020204" pitchFamily="34" charset="0"/>
              </a:rPr>
              <a:t>用户</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2" name="文本框 71"/>
          <p:cNvSpPr txBox="1"/>
          <p:nvPr/>
        </p:nvSpPr>
        <p:spPr>
          <a:xfrm>
            <a:off x="671925" y="915864"/>
            <a:ext cx="11077022" cy="4111337"/>
          </a:xfrm>
          <a:prstGeom prst="rect">
            <a:avLst/>
          </a:prstGeom>
          <a:noFill/>
        </p:spPr>
        <p:txBody>
          <a:bodyPr wrap="square">
            <a:noAutofit/>
          </a:bodyPr>
          <a:lstStyle/>
          <a:p>
            <a:pPr algn="l">
              <a:lnSpc>
                <a:spcPct val="200000"/>
              </a:lnSpc>
            </a:pPr>
            <a:r>
              <a:rPr lang="zh-CN" altLang="en-US" sz="2000" b="1">
                <a:solidFill>
                  <a:schemeClr val="tx1"/>
                </a:solidFill>
              </a:rPr>
              <a:t>· 用户创建时间统计和预测：</a:t>
            </a:r>
          </a:p>
          <a:p>
            <a:pPr indent="457200" algn="l" fontAlgn="auto">
              <a:lnSpc>
                <a:spcPct val="150000"/>
              </a:lnSpc>
            </a:pPr>
            <a:r>
              <a:rPr lang="en-US" altLang="zh-CN" sz="2000" b="1">
                <a:solidFill>
                  <a:schemeClr val="tx1"/>
                </a:solidFill>
              </a:rPr>
              <a:t>1</a:t>
            </a:r>
            <a:r>
              <a:rPr lang="zh-CN" altLang="en-US" sz="2000" b="1">
                <a:solidFill>
                  <a:schemeClr val="tx1"/>
                </a:solidFill>
              </a:rPr>
              <a:t>）功能介绍：</a:t>
            </a:r>
            <a:r>
              <a:rPr lang="zh-CN" altLang="en-US" sz="2000">
                <a:solidFill>
                  <a:schemeClr val="tx1"/>
                </a:solidFill>
              </a:rPr>
              <a:t>根据</a:t>
            </a:r>
            <a:r>
              <a:rPr lang="en-US" altLang="zh-CN" sz="2000">
                <a:solidFill>
                  <a:schemeClr val="tx1"/>
                </a:solidFill>
              </a:rPr>
              <a:t>GitHub</a:t>
            </a:r>
            <a:r>
              <a:rPr lang="zh-CN" altLang="en-US" sz="2000">
                <a:solidFill>
                  <a:schemeClr val="tx1"/>
                </a:solidFill>
              </a:rPr>
              <a:t>用户的账号创建时间，进行创建时间分布的统计分析，并通过</a:t>
            </a:r>
            <a:r>
              <a:rPr lang="en-US" altLang="zh-CN" sz="2000">
                <a:solidFill>
                  <a:schemeClr val="tx1"/>
                </a:solidFill>
              </a:rPr>
              <a:t>LSTM</a:t>
            </a:r>
            <a:r>
              <a:rPr lang="zh-CN" altLang="en-US" sz="2000">
                <a:solidFill>
                  <a:schemeClr val="tx1"/>
                </a:solidFill>
              </a:rPr>
              <a:t>进行趋势分析，预测未来一段时间内可能的用户创建人数。</a:t>
            </a:r>
          </a:p>
          <a:p>
            <a:pPr indent="457200" algn="l" fontAlgn="auto">
              <a:lnSpc>
                <a:spcPct val="150000"/>
              </a:lnSpc>
            </a:pPr>
            <a:r>
              <a:rPr lang="en-US" altLang="zh-CN" sz="2000" b="1">
                <a:solidFill>
                  <a:schemeClr val="tx1"/>
                </a:solidFill>
              </a:rPr>
              <a:t>2</a:t>
            </a:r>
            <a:r>
              <a:rPr lang="zh-CN" altLang="en-US" sz="2000" b="1">
                <a:solidFill>
                  <a:schemeClr val="tx1"/>
                </a:solidFill>
              </a:rPr>
              <a:t>）应用场景：</a:t>
            </a:r>
            <a:r>
              <a:rPr lang="zh-CN" altLang="en-US" sz="2000">
                <a:solidFill>
                  <a:schemeClr val="tx1"/>
                </a:solidFill>
              </a:rPr>
              <a:t>趋势分析有助于理解</a:t>
            </a:r>
            <a:r>
              <a:rPr lang="en-US" altLang="zh-CN" sz="2000">
                <a:solidFill>
                  <a:schemeClr val="tx1"/>
                </a:solidFill>
              </a:rPr>
              <a:t>GitHub</a:t>
            </a:r>
            <a:r>
              <a:rPr lang="zh-CN" altLang="en-US" sz="2000">
                <a:solidFill>
                  <a:schemeClr val="tx1"/>
                </a:solidFill>
              </a:rPr>
              <a:t>用户的增长趋势，对平台的发展和资源规划提供参考。</a:t>
            </a:r>
            <a:endParaRPr lang="zh-CN" sz="1200" u="none">
              <a:solidFill>
                <a:srgbClr val="0F0F0F"/>
              </a:solidFill>
              <a:ea typeface="Söhne"/>
            </a:endParaRPr>
          </a:p>
        </p:txBody>
      </p:sp>
      <p:pic>
        <p:nvPicPr>
          <p:cNvPr id="9" name="图片 8" descr="upload_post_object_v2_035989511"/>
          <p:cNvPicPr>
            <a:picLocks noChangeAspect="1"/>
          </p:cNvPicPr>
          <p:nvPr/>
        </p:nvPicPr>
        <p:blipFill>
          <a:blip r:embed="rId3"/>
          <a:stretch>
            <a:fillRect/>
          </a:stretch>
        </p:blipFill>
        <p:spPr>
          <a:xfrm>
            <a:off x="6182029" y="3479306"/>
            <a:ext cx="5780652" cy="3378717"/>
          </a:xfrm>
          <a:prstGeom prst="rect">
            <a:avLst/>
          </a:prstGeom>
        </p:spPr>
      </p:pic>
      <p:pic>
        <p:nvPicPr>
          <p:cNvPr id="10" name="图片 9" descr="upload_post_object_v2_695521384"/>
          <p:cNvPicPr>
            <a:picLocks noChangeAspect="1"/>
          </p:cNvPicPr>
          <p:nvPr/>
        </p:nvPicPr>
        <p:blipFill>
          <a:blip r:embed="rId4"/>
          <a:stretch>
            <a:fillRect/>
          </a:stretch>
        </p:blipFill>
        <p:spPr>
          <a:xfrm>
            <a:off x="0" y="3506813"/>
            <a:ext cx="6373799" cy="33238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01. </a:t>
            </a:r>
            <a:r>
              <a:rPr dirty="0">
                <a:sym typeface="Arial" panose="020B0604020202020204" pitchFamily="34" charset="0"/>
              </a:rPr>
              <a:t>用户</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17</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72" name="文本框 71"/>
          <p:cNvSpPr txBox="1"/>
          <p:nvPr/>
        </p:nvSpPr>
        <p:spPr>
          <a:xfrm>
            <a:off x="672015" y="758024"/>
            <a:ext cx="11077022" cy="4111337"/>
          </a:xfrm>
          <a:prstGeom prst="rect">
            <a:avLst/>
          </a:prstGeom>
          <a:noFill/>
        </p:spPr>
        <p:txBody>
          <a:bodyPr wrap="square">
            <a:noAutofit/>
          </a:bodyPr>
          <a:lstStyle/>
          <a:p>
            <a:pPr algn="l">
              <a:lnSpc>
                <a:spcPct val="200000"/>
              </a:lnSpc>
            </a:pPr>
            <a:r>
              <a:rPr lang="zh-CN" altLang="en-US" sz="2000" b="1">
                <a:solidFill>
                  <a:schemeClr val="tx1"/>
                </a:solidFill>
              </a:rPr>
              <a:t>· 用户项目分析：</a:t>
            </a:r>
          </a:p>
          <a:p>
            <a:pPr indent="457200" algn="l" fontAlgn="auto">
              <a:lnSpc>
                <a:spcPct val="150000"/>
              </a:lnSpc>
            </a:pPr>
            <a:r>
              <a:rPr lang="en-US" altLang="zh-CN" sz="2000" b="1">
                <a:solidFill>
                  <a:schemeClr val="tx1"/>
                </a:solidFill>
              </a:rPr>
              <a:t>1</a:t>
            </a:r>
            <a:r>
              <a:rPr lang="zh-CN" altLang="en-US" sz="2000" b="1">
                <a:solidFill>
                  <a:schemeClr val="tx1"/>
                </a:solidFill>
              </a:rPr>
              <a:t>）功能介绍：</a:t>
            </a:r>
            <a:r>
              <a:rPr lang="zh-CN" altLang="en-US" sz="2000">
                <a:solidFill>
                  <a:schemeClr val="tx1"/>
                </a:solidFill>
              </a:rPr>
              <a:t>通过对用户所有</a:t>
            </a:r>
            <a:r>
              <a:rPr lang="en-US" altLang="zh-CN" sz="2000">
                <a:solidFill>
                  <a:schemeClr val="tx1"/>
                </a:solidFill>
              </a:rPr>
              <a:t>GitHub</a:t>
            </a:r>
            <a:r>
              <a:rPr lang="zh-CN" altLang="en-US" sz="2000">
                <a:solidFill>
                  <a:schemeClr val="tx1"/>
                </a:solidFill>
              </a:rPr>
              <a:t>项目进行遍历，分析每个项目的 </a:t>
            </a:r>
            <a:r>
              <a:rPr lang="en-US" altLang="zh-CN" sz="2000">
                <a:solidFill>
                  <a:schemeClr val="tx1"/>
                </a:solidFill>
              </a:rPr>
              <a:t>star </a:t>
            </a:r>
            <a:r>
              <a:rPr lang="zh-CN" altLang="en-US" sz="2000">
                <a:solidFill>
                  <a:schemeClr val="tx1"/>
                </a:solidFill>
              </a:rPr>
              <a:t>数量，以全面了解用户在</a:t>
            </a:r>
            <a:r>
              <a:rPr lang="en-US" altLang="zh-CN" sz="2000">
                <a:solidFill>
                  <a:schemeClr val="tx1"/>
                </a:solidFill>
              </a:rPr>
              <a:t>GitHub</a:t>
            </a:r>
            <a:r>
              <a:rPr lang="zh-CN" altLang="en-US" sz="2000">
                <a:solidFill>
                  <a:schemeClr val="tx1"/>
                </a:solidFill>
              </a:rPr>
              <a:t>上项目的受欢迎程度，</a:t>
            </a:r>
            <a:r>
              <a:rPr lang="zh-CN" altLang="en-US" sz="2000">
                <a:sym typeface="+mn-ea"/>
              </a:rPr>
              <a:t>找到每个用户最受欢迎的项目</a:t>
            </a:r>
            <a:r>
              <a:rPr lang="zh-CN" altLang="en-US" sz="2000">
                <a:solidFill>
                  <a:schemeClr val="tx1"/>
                </a:solidFill>
              </a:rPr>
              <a:t>。</a:t>
            </a:r>
          </a:p>
          <a:p>
            <a:pPr indent="457200" algn="l" fontAlgn="auto">
              <a:lnSpc>
                <a:spcPct val="150000"/>
              </a:lnSpc>
            </a:pPr>
            <a:r>
              <a:rPr lang="en-US" altLang="zh-CN" sz="2000" b="1">
                <a:solidFill>
                  <a:schemeClr val="tx1"/>
                </a:solidFill>
              </a:rPr>
              <a:t>2</a:t>
            </a:r>
            <a:r>
              <a:rPr lang="zh-CN" altLang="en-US" sz="2000" b="1">
                <a:solidFill>
                  <a:schemeClr val="tx1"/>
                </a:solidFill>
              </a:rPr>
              <a:t>）应用场景：</a:t>
            </a:r>
            <a:r>
              <a:rPr lang="zh-CN" altLang="en-US" sz="2000">
                <a:solidFill>
                  <a:schemeClr val="tx1"/>
                </a:solidFill>
              </a:rPr>
              <a:t>开发者可以利用该功能了解自己和其他开发者在</a:t>
            </a:r>
            <a:r>
              <a:rPr lang="en-US" altLang="zh-CN" sz="2000">
                <a:solidFill>
                  <a:schemeClr val="tx1"/>
                </a:solidFill>
              </a:rPr>
              <a:t>GitHub</a:t>
            </a:r>
            <a:r>
              <a:rPr lang="zh-CN" altLang="en-US" sz="2000">
                <a:solidFill>
                  <a:schemeClr val="tx1"/>
                </a:solidFill>
              </a:rPr>
              <a:t>上的项目受欢迎程度，帮助评估项目质量和影响力，同时为雇主或招聘者提供了解开发者技术能力和项目经验的参考依据。</a:t>
            </a:r>
          </a:p>
          <a:p>
            <a:pPr algn="l">
              <a:lnSpc>
                <a:spcPct val="200000"/>
              </a:lnSpc>
            </a:pPr>
            <a:endParaRPr lang="zh-CN" sz="1200" u="none">
              <a:solidFill>
                <a:srgbClr val="0F0F0F"/>
              </a:solidFill>
              <a:ea typeface="Söhne"/>
            </a:endParaRPr>
          </a:p>
        </p:txBody>
      </p:sp>
      <p:pic>
        <p:nvPicPr>
          <p:cNvPr id="5" name="图片 4" descr="upload_post_object_v2_037387304"/>
          <p:cNvPicPr>
            <a:picLocks noChangeAspect="1"/>
          </p:cNvPicPr>
          <p:nvPr/>
        </p:nvPicPr>
        <p:blipFill>
          <a:blip r:embed="rId3"/>
          <a:stretch>
            <a:fillRect/>
          </a:stretch>
        </p:blipFill>
        <p:spPr>
          <a:xfrm>
            <a:off x="2794269" y="3382989"/>
            <a:ext cx="6832459" cy="34750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02. </a:t>
            </a:r>
            <a:r>
              <a:rPr dirty="0">
                <a:sym typeface="Arial" panose="020B0604020202020204" pitchFamily="34" charset="0"/>
              </a:rPr>
              <a:t>项目</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10581" y="991299"/>
            <a:ext cx="11077022" cy="4111337"/>
          </a:xfrm>
          <a:prstGeom prst="rect">
            <a:avLst/>
          </a:prstGeom>
          <a:noFill/>
        </p:spPr>
        <p:txBody>
          <a:bodyPr wrap="square">
            <a:noAutofit/>
          </a:bodyPr>
          <a:lstStyle/>
          <a:p>
            <a:pPr algn="l">
              <a:lnSpc>
                <a:spcPct val="200000"/>
              </a:lnSpc>
            </a:pPr>
            <a:r>
              <a:rPr lang="zh-CN" altLang="en-US" sz="2000" b="1">
                <a:solidFill>
                  <a:schemeClr val="tx1"/>
                </a:solidFill>
              </a:rPr>
              <a:t>· 热门仓库分析：</a:t>
            </a:r>
          </a:p>
          <a:p>
            <a:pPr indent="457200" algn="l" fontAlgn="auto">
              <a:lnSpc>
                <a:spcPct val="150000"/>
              </a:lnSpc>
            </a:pPr>
            <a:r>
              <a:rPr lang="en-US" altLang="zh-CN" sz="2000" b="1">
                <a:solidFill>
                  <a:schemeClr val="tx1"/>
                </a:solidFill>
              </a:rPr>
              <a:t>1</a:t>
            </a:r>
            <a:r>
              <a:rPr lang="zh-CN" altLang="en-US" sz="2000" b="1">
                <a:solidFill>
                  <a:schemeClr val="tx1"/>
                </a:solidFill>
              </a:rPr>
              <a:t>）功能介绍：</a:t>
            </a:r>
            <a:r>
              <a:rPr lang="zh-CN" altLang="en-US" sz="2000">
                <a:solidFill>
                  <a:schemeClr val="tx1"/>
                </a:solidFill>
              </a:rPr>
              <a:t>对</a:t>
            </a:r>
            <a:r>
              <a:rPr lang="en-US" altLang="zh-CN" sz="2000">
                <a:solidFill>
                  <a:schemeClr val="tx1"/>
                </a:solidFill>
              </a:rPr>
              <a:t>GitHub</a:t>
            </a:r>
            <a:r>
              <a:rPr lang="zh-CN" altLang="en-US" sz="2000">
                <a:solidFill>
                  <a:schemeClr val="tx1"/>
                </a:solidFill>
              </a:rPr>
              <a:t>一定时间内的所有</a:t>
            </a:r>
            <a:r>
              <a:rPr lang="en-US" altLang="zh-CN" sz="2000">
                <a:solidFill>
                  <a:schemeClr val="tx1"/>
                </a:solidFill>
              </a:rPr>
              <a:t>repos</a:t>
            </a:r>
            <a:r>
              <a:rPr lang="zh-CN" altLang="en-US" sz="2000">
                <a:solidFill>
                  <a:schemeClr val="tx1"/>
                </a:solidFill>
              </a:rPr>
              <a:t>进行遍历，根据其</a:t>
            </a:r>
            <a:r>
              <a:rPr lang="en-US" altLang="zh-CN" sz="2000">
                <a:solidFill>
                  <a:schemeClr val="tx1"/>
                </a:solidFill>
              </a:rPr>
              <a:t>star</a:t>
            </a:r>
            <a:r>
              <a:rPr lang="zh-CN" altLang="en-US" sz="2000">
                <a:solidFill>
                  <a:schemeClr val="tx1"/>
                </a:solidFill>
              </a:rPr>
              <a:t>、</a:t>
            </a:r>
            <a:r>
              <a:rPr lang="en-US" altLang="zh-CN" sz="2000">
                <a:solidFill>
                  <a:schemeClr val="tx1"/>
                </a:solidFill>
              </a:rPr>
              <a:t>fork</a:t>
            </a:r>
            <a:r>
              <a:rPr lang="zh-CN" altLang="en-US" sz="2000">
                <a:solidFill>
                  <a:schemeClr val="tx1"/>
                </a:solidFill>
              </a:rPr>
              <a:t>数据，找出该时期的热门仓库。</a:t>
            </a:r>
          </a:p>
          <a:p>
            <a:pPr indent="457200" algn="l" fontAlgn="auto">
              <a:lnSpc>
                <a:spcPct val="150000"/>
              </a:lnSpc>
            </a:pPr>
            <a:r>
              <a:rPr lang="en-US" altLang="zh-CN" sz="2000" b="1">
                <a:solidFill>
                  <a:schemeClr val="tx1"/>
                </a:solidFill>
              </a:rPr>
              <a:t>2</a:t>
            </a:r>
            <a:r>
              <a:rPr lang="zh-CN" altLang="en-US" sz="2000" b="1">
                <a:solidFill>
                  <a:schemeClr val="tx1"/>
                </a:solidFill>
              </a:rPr>
              <a:t>）应用场景：</a:t>
            </a:r>
            <a:r>
              <a:rPr lang="zh-CN" altLang="en-US" sz="2000">
                <a:solidFill>
                  <a:schemeClr val="tx1"/>
                </a:solidFill>
              </a:rPr>
              <a:t>反应出该时间段内的关注热点，并且热门的仓库也是优良的学习参考的材料。</a:t>
            </a:r>
          </a:p>
          <a:p>
            <a:pPr algn="l">
              <a:lnSpc>
                <a:spcPct val="200000"/>
              </a:lnSpc>
            </a:pPr>
            <a:endParaRPr lang="zh-CN" sz="1200" u="none">
              <a:solidFill>
                <a:srgbClr val="0F0F0F"/>
              </a:solidFill>
              <a:ea typeface="Söhne"/>
            </a:endParaRPr>
          </a:p>
        </p:txBody>
      </p:sp>
      <p:pic>
        <p:nvPicPr>
          <p:cNvPr id="3" name="图片 2" descr="upload_post_object_v2_394769959"/>
          <p:cNvPicPr>
            <a:picLocks noChangeAspect="1"/>
          </p:cNvPicPr>
          <p:nvPr/>
        </p:nvPicPr>
        <p:blipFill>
          <a:blip r:embed="rId4"/>
          <a:stretch>
            <a:fillRect/>
          </a:stretch>
        </p:blipFill>
        <p:spPr>
          <a:xfrm>
            <a:off x="1118520" y="3585531"/>
            <a:ext cx="5363133" cy="2892582"/>
          </a:xfrm>
          <a:prstGeom prst="rect">
            <a:avLst/>
          </a:prstGeom>
        </p:spPr>
      </p:pic>
      <p:pic>
        <p:nvPicPr>
          <p:cNvPr id="6" name="图片 5" descr="upload_post_object_v2_266249177"/>
          <p:cNvPicPr>
            <a:picLocks noChangeAspect="1"/>
          </p:cNvPicPr>
          <p:nvPr/>
        </p:nvPicPr>
        <p:blipFill>
          <a:blip r:embed="rId5"/>
          <a:stretch>
            <a:fillRect/>
          </a:stretch>
        </p:blipFill>
        <p:spPr>
          <a:xfrm>
            <a:off x="7176411" y="3388194"/>
            <a:ext cx="3578658" cy="3089848"/>
          </a:xfrm>
          <a:prstGeom prst="rect">
            <a:avLst/>
          </a:prstGeom>
        </p:spPr>
      </p:pic>
      <p:sp>
        <p:nvSpPr>
          <p:cNvPr id="5" name="灯片编号占位符 1">
            <a:extLst>
              <a:ext uri="{FF2B5EF4-FFF2-40B4-BE49-F238E27FC236}">
                <a16:creationId xmlns:a16="http://schemas.microsoft.com/office/drawing/2014/main" id="{393948C2-AE2A-4496-345C-428B9FFACE7F}"/>
              </a:ext>
            </a:extLst>
          </p:cNvPr>
          <p:cNvSpPr txBox="1">
            <a:spLocks/>
          </p:cNvSpPr>
          <p:nvPr/>
        </p:nvSpPr>
        <p:spPr>
          <a:xfrm>
            <a:off x="11103855" y="6389291"/>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ym typeface="Arial" panose="020B0604020202020204" pitchFamily="34" charset="0"/>
              </a:rPr>
              <a:t>&lt; </a:t>
            </a:r>
            <a:fld id="{A548B57D-AE10-4CF7-A9DF-59FEFA91B28E}" type="slidenum">
              <a:rPr lang="zh-CN" altLang="en-US" sz="1200" smtClean="0">
                <a:sym typeface="Arial" panose="020B0604020202020204" pitchFamily="34" charset="0"/>
              </a:rPr>
              <a:pPr/>
              <a:t>18</a:t>
            </a:fld>
            <a:r>
              <a:rPr lang="zh-CN" altLang="en-US" sz="1200" dirty="0">
                <a:sym typeface="Arial" panose="020B0604020202020204" pitchFamily="34" charset="0"/>
              </a:rPr>
              <a:t> </a:t>
            </a:r>
            <a:r>
              <a:rPr lang="en-US" altLang="zh-CN" sz="1200" dirty="0">
                <a:sym typeface="Arial" panose="020B0604020202020204" pitchFamily="34" charset="0"/>
              </a:rPr>
              <a:t>&gt;</a:t>
            </a:r>
            <a:endParaRPr lang="zh-CN" altLang="en-US" sz="1200" dirty="0">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02. </a:t>
            </a:r>
            <a:r>
              <a:rPr dirty="0">
                <a:sym typeface="Arial" panose="020B0604020202020204" pitchFamily="34" charset="0"/>
              </a:rPr>
              <a:t>项目</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10581" y="991299"/>
            <a:ext cx="11077022" cy="4111337"/>
          </a:xfrm>
          <a:prstGeom prst="rect">
            <a:avLst/>
          </a:prstGeom>
          <a:noFill/>
        </p:spPr>
        <p:txBody>
          <a:bodyPr wrap="square">
            <a:noAutofit/>
          </a:bodyPr>
          <a:lstStyle/>
          <a:p>
            <a:pPr algn="l">
              <a:lnSpc>
                <a:spcPct val="200000"/>
              </a:lnSpc>
            </a:pPr>
            <a:r>
              <a:rPr lang="zh-CN" altLang="en-US" sz="2000" b="1" dirty="0">
                <a:solidFill>
                  <a:schemeClr val="tx1"/>
                </a:solidFill>
              </a:rPr>
              <a:t>· 活跃仓库追踪：</a:t>
            </a:r>
          </a:p>
          <a:p>
            <a:pPr indent="457200" algn="l" fontAlgn="auto">
              <a:lnSpc>
                <a:spcPct val="150000"/>
              </a:lnSpc>
            </a:pPr>
            <a:r>
              <a:rPr lang="en-US" altLang="zh-CN" sz="2000" b="1" dirty="0">
                <a:solidFill>
                  <a:schemeClr val="tx1"/>
                </a:solidFill>
              </a:rPr>
              <a:t>1</a:t>
            </a:r>
            <a:r>
              <a:rPr lang="zh-CN" altLang="en-US" sz="2000" b="1" dirty="0">
                <a:solidFill>
                  <a:schemeClr val="tx1"/>
                </a:solidFill>
              </a:rPr>
              <a:t>）功能介绍：</a:t>
            </a:r>
            <a:r>
              <a:rPr lang="zh-CN" altLang="en-US" sz="2000" dirty="0">
                <a:solidFill>
                  <a:schemeClr val="tx1"/>
                </a:solidFill>
              </a:rPr>
              <a:t>对</a:t>
            </a:r>
            <a:r>
              <a:rPr lang="en-US" altLang="zh-CN" sz="2000" dirty="0">
                <a:solidFill>
                  <a:schemeClr val="tx1"/>
                </a:solidFill>
              </a:rPr>
              <a:t>GitHub</a:t>
            </a:r>
            <a:r>
              <a:rPr lang="zh-CN" altLang="en-US" sz="2000" dirty="0">
                <a:solidFill>
                  <a:schemeClr val="tx1"/>
                </a:solidFill>
              </a:rPr>
              <a:t>一定时间内的所有</a:t>
            </a:r>
            <a:r>
              <a:rPr lang="en-US" altLang="zh-CN" sz="2000" dirty="0">
                <a:solidFill>
                  <a:schemeClr val="tx1"/>
                </a:solidFill>
              </a:rPr>
              <a:t>repos</a:t>
            </a:r>
            <a:r>
              <a:rPr lang="zh-CN" altLang="en-US" sz="2000" dirty="0">
                <a:solidFill>
                  <a:schemeClr val="tx1"/>
                </a:solidFill>
              </a:rPr>
              <a:t>进行遍历，根据其</a:t>
            </a:r>
            <a:r>
              <a:rPr lang="en-US" altLang="zh-CN" sz="2000" dirty="0">
                <a:solidFill>
                  <a:schemeClr val="tx1"/>
                </a:solidFill>
              </a:rPr>
              <a:t>commit</a:t>
            </a:r>
            <a:r>
              <a:rPr lang="zh-CN" altLang="en-US" sz="2000" dirty="0">
                <a:solidFill>
                  <a:schemeClr val="tx1"/>
                </a:solidFill>
              </a:rPr>
              <a:t>、</a:t>
            </a:r>
            <a:r>
              <a:rPr lang="en-US" altLang="zh-CN" sz="2000" dirty="0">
                <a:solidFill>
                  <a:schemeClr val="tx1"/>
                </a:solidFill>
              </a:rPr>
              <a:t>issue</a:t>
            </a:r>
            <a:r>
              <a:rPr lang="zh-CN" altLang="en-US" sz="2000" dirty="0">
                <a:solidFill>
                  <a:schemeClr val="tx1"/>
                </a:solidFill>
              </a:rPr>
              <a:t>的数量，分析该时段的活跃仓库。</a:t>
            </a:r>
          </a:p>
          <a:p>
            <a:pPr indent="457200" algn="l" fontAlgn="auto">
              <a:lnSpc>
                <a:spcPct val="150000"/>
              </a:lnSpc>
            </a:pPr>
            <a:r>
              <a:rPr lang="en-US" altLang="zh-CN" sz="2000" b="1" dirty="0">
                <a:solidFill>
                  <a:schemeClr val="tx1"/>
                </a:solidFill>
              </a:rPr>
              <a:t>2</a:t>
            </a:r>
            <a:r>
              <a:rPr lang="zh-CN" altLang="en-US" sz="2000" b="1" dirty="0">
                <a:solidFill>
                  <a:schemeClr val="tx1"/>
                </a:solidFill>
              </a:rPr>
              <a:t>）应用场景：</a:t>
            </a:r>
            <a:r>
              <a:rPr lang="zh-CN" altLang="en-US" sz="2000" dirty="0">
                <a:solidFill>
                  <a:schemeClr val="tx1"/>
                </a:solidFill>
              </a:rPr>
              <a:t>活跃仓库反应出该时间段内的开发者热点，可反应出较为活跃的技术方向和技术关键词。</a:t>
            </a:r>
          </a:p>
          <a:p>
            <a:pPr algn="l">
              <a:lnSpc>
                <a:spcPct val="200000"/>
              </a:lnSpc>
            </a:pPr>
            <a:endParaRPr lang="zh-CN" sz="1200" u="none" dirty="0">
              <a:solidFill>
                <a:srgbClr val="0F0F0F"/>
              </a:solidFill>
              <a:ea typeface="Söhne"/>
            </a:endParaRPr>
          </a:p>
        </p:txBody>
      </p:sp>
      <p:pic>
        <p:nvPicPr>
          <p:cNvPr id="6" name="图片 5" descr="upload_post_object_v2_558765192"/>
          <p:cNvPicPr>
            <a:picLocks noChangeAspect="1"/>
          </p:cNvPicPr>
          <p:nvPr/>
        </p:nvPicPr>
        <p:blipFill>
          <a:blip r:embed="rId4"/>
          <a:stretch>
            <a:fillRect/>
          </a:stretch>
        </p:blipFill>
        <p:spPr>
          <a:xfrm>
            <a:off x="3198598" y="3337616"/>
            <a:ext cx="6301166" cy="3364857"/>
          </a:xfrm>
          <a:prstGeom prst="rect">
            <a:avLst/>
          </a:prstGeom>
        </p:spPr>
      </p:pic>
      <p:sp>
        <p:nvSpPr>
          <p:cNvPr id="3" name="灯片编号占位符 1">
            <a:extLst>
              <a:ext uri="{FF2B5EF4-FFF2-40B4-BE49-F238E27FC236}">
                <a16:creationId xmlns:a16="http://schemas.microsoft.com/office/drawing/2014/main" id="{E358FC6A-5D29-81B6-1BE9-66B6AC849E64}"/>
              </a:ext>
            </a:extLst>
          </p:cNvPr>
          <p:cNvSpPr txBox="1">
            <a:spLocks/>
          </p:cNvSpPr>
          <p:nvPr/>
        </p:nvSpPr>
        <p:spPr>
          <a:xfrm>
            <a:off x="11103855" y="6389291"/>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ym typeface="Arial" panose="020B0604020202020204" pitchFamily="34" charset="0"/>
              </a:rPr>
              <a:t>&lt; </a:t>
            </a:r>
            <a:fld id="{A548B57D-AE10-4CF7-A9DF-59FEFA91B28E}" type="slidenum">
              <a:rPr lang="zh-CN" altLang="en-US" sz="1200" smtClean="0">
                <a:sym typeface="Arial" panose="020B0604020202020204" pitchFamily="34" charset="0"/>
              </a:rPr>
              <a:pPr/>
              <a:t>19</a:t>
            </a:fld>
            <a:r>
              <a:rPr lang="zh-CN" altLang="en-US" sz="1200" dirty="0">
                <a:sym typeface="Arial" panose="020B0604020202020204" pitchFamily="34" charset="0"/>
              </a:rPr>
              <a:t> </a:t>
            </a:r>
            <a:r>
              <a:rPr lang="en-US" altLang="zh-CN" sz="1200" dirty="0">
                <a:sym typeface="Arial" panose="020B0604020202020204" pitchFamily="34" charset="0"/>
              </a:rPr>
              <a:t>&gt;</a:t>
            </a:r>
            <a:endParaRPr lang="zh-CN" altLang="en-US" sz="1200" dirty="0">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占位符 38"/>
          <p:cNvSpPr>
            <a:spLocks noGrp="1"/>
          </p:cNvSpPr>
          <p:nvPr>
            <p:ph type="body" sz="quarter" idx="10"/>
          </p:nvPr>
        </p:nvSpPr>
        <p:spPr>
          <a:xfrm>
            <a:off x="7743627" y="1588762"/>
            <a:ext cx="3282513" cy="487680"/>
          </a:xfrm>
        </p:spPr>
        <p:txBody>
          <a:bodyPr>
            <a:normAutofit fontScale="97500"/>
          </a:bodyPr>
          <a:lstStyle/>
          <a:p>
            <a:r>
              <a:rPr lang="zh-CN" altLang="en-US" b="1" dirty="0">
                <a:sym typeface="Arial" panose="020B0604020202020204" pitchFamily="34" charset="0"/>
              </a:rPr>
              <a:t>项目背景</a:t>
            </a:r>
          </a:p>
        </p:txBody>
      </p:sp>
      <p:sp>
        <p:nvSpPr>
          <p:cNvPr id="40" name="文本占位符 39"/>
          <p:cNvSpPr>
            <a:spLocks noGrp="1"/>
          </p:cNvSpPr>
          <p:nvPr>
            <p:ph type="body" sz="quarter" idx="11"/>
          </p:nvPr>
        </p:nvSpPr>
        <p:spPr>
          <a:xfrm>
            <a:off x="7743627" y="2629660"/>
            <a:ext cx="3055845" cy="487680"/>
          </a:xfrm>
        </p:spPr>
        <p:txBody>
          <a:bodyPr>
            <a:normAutofit fontScale="97500"/>
          </a:bodyPr>
          <a:lstStyle/>
          <a:p>
            <a:r>
              <a:rPr b="1" dirty="0">
                <a:sym typeface="Arial" panose="020B0604020202020204" pitchFamily="34" charset="0"/>
              </a:rPr>
              <a:t>系统架构及分工</a:t>
            </a:r>
            <a:endParaRPr lang="zh-CN" altLang="en-US" b="1" dirty="0">
              <a:sym typeface="Arial" panose="020B0604020202020204" pitchFamily="34" charset="0"/>
            </a:endParaRPr>
          </a:p>
        </p:txBody>
      </p:sp>
      <p:sp>
        <p:nvSpPr>
          <p:cNvPr id="41" name="文本占位符 40"/>
          <p:cNvSpPr>
            <a:spLocks noGrp="1"/>
          </p:cNvSpPr>
          <p:nvPr>
            <p:ph type="body" sz="quarter" idx="12"/>
          </p:nvPr>
        </p:nvSpPr>
        <p:spPr>
          <a:xfrm>
            <a:off x="7803212" y="3740660"/>
            <a:ext cx="3055845" cy="487680"/>
          </a:xfrm>
        </p:spPr>
        <p:txBody>
          <a:bodyPr>
            <a:noAutofit/>
          </a:bodyPr>
          <a:lstStyle/>
          <a:p>
            <a:r>
              <a:rPr lang="zh-CN" altLang="en-US" b="1" dirty="0">
                <a:sym typeface="Arial" panose="020B0604020202020204" pitchFamily="34" charset="0"/>
              </a:rPr>
              <a:t>成果展示</a:t>
            </a:r>
          </a:p>
        </p:txBody>
      </p:sp>
      <p:sp>
        <p:nvSpPr>
          <p:cNvPr id="42" name="文本占位符 41"/>
          <p:cNvSpPr>
            <a:spLocks noGrp="1"/>
          </p:cNvSpPr>
          <p:nvPr>
            <p:ph type="body" sz="quarter" idx="14"/>
          </p:nvPr>
        </p:nvSpPr>
        <p:spPr>
          <a:xfrm>
            <a:off x="7825517" y="4828249"/>
            <a:ext cx="3055845" cy="487680"/>
          </a:xfrm>
        </p:spPr>
        <p:txBody>
          <a:bodyPr>
            <a:normAutofit fontScale="97500"/>
          </a:bodyPr>
          <a:lstStyle/>
          <a:p>
            <a:r>
              <a:rPr lang="zh-CN" altLang="en-US" b="1" dirty="0">
                <a:sym typeface="Arial" panose="020B0604020202020204" pitchFamily="34" charset="0"/>
              </a:rPr>
              <a:t>总结与展望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02. </a:t>
            </a:r>
            <a:r>
              <a:rPr dirty="0">
                <a:sym typeface="Arial" panose="020B0604020202020204" pitchFamily="34" charset="0"/>
              </a:rPr>
              <a:t>项目</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10581" y="991299"/>
            <a:ext cx="11077022" cy="4111337"/>
          </a:xfrm>
          <a:prstGeom prst="rect">
            <a:avLst/>
          </a:prstGeom>
          <a:noFill/>
        </p:spPr>
        <p:txBody>
          <a:bodyPr wrap="square">
            <a:noAutofit/>
          </a:bodyPr>
          <a:lstStyle/>
          <a:p>
            <a:pPr algn="l">
              <a:lnSpc>
                <a:spcPct val="200000"/>
              </a:lnSpc>
            </a:pPr>
            <a:r>
              <a:rPr lang="zh-CN" altLang="en-US" sz="2000" b="1" dirty="0">
                <a:solidFill>
                  <a:schemeClr val="tx1"/>
                </a:solidFill>
              </a:rPr>
              <a:t>· 编程语言排行榜（横向统计视角）：</a:t>
            </a:r>
          </a:p>
          <a:p>
            <a:pPr indent="457200" algn="l" fontAlgn="auto">
              <a:lnSpc>
                <a:spcPct val="150000"/>
              </a:lnSpc>
            </a:pPr>
            <a:r>
              <a:rPr lang="en-US" altLang="zh-CN" sz="2000" b="1" dirty="0">
                <a:solidFill>
                  <a:schemeClr val="tx1"/>
                </a:solidFill>
              </a:rPr>
              <a:t>1</a:t>
            </a:r>
            <a:r>
              <a:rPr lang="zh-CN" altLang="en-US" sz="2000" b="1" dirty="0">
                <a:solidFill>
                  <a:schemeClr val="tx1"/>
                </a:solidFill>
              </a:rPr>
              <a:t>）功能介绍：</a:t>
            </a:r>
            <a:r>
              <a:rPr lang="zh-CN" altLang="en-US" sz="2000" dirty="0">
                <a:solidFill>
                  <a:schemeClr val="tx1"/>
                </a:solidFill>
              </a:rPr>
              <a:t>对</a:t>
            </a:r>
            <a:r>
              <a:rPr lang="en-US" altLang="zh-CN" sz="2000" dirty="0">
                <a:solidFill>
                  <a:schemeClr val="tx1"/>
                </a:solidFill>
              </a:rPr>
              <a:t>GitHub</a:t>
            </a:r>
            <a:r>
              <a:rPr lang="zh-CN" altLang="en-US" sz="2000" dirty="0">
                <a:solidFill>
                  <a:schemeClr val="tx1"/>
                </a:solidFill>
              </a:rPr>
              <a:t>一定时间内的所有</a:t>
            </a:r>
            <a:r>
              <a:rPr lang="en-US" altLang="zh-CN" sz="2000" dirty="0">
                <a:solidFill>
                  <a:schemeClr val="tx1"/>
                </a:solidFill>
              </a:rPr>
              <a:t>repos</a:t>
            </a:r>
            <a:r>
              <a:rPr lang="zh-CN" altLang="en-US" sz="2000" dirty="0">
                <a:solidFill>
                  <a:schemeClr val="tx1"/>
                </a:solidFill>
              </a:rPr>
              <a:t>进行遍历，统计其使用编程语言的情况，并汇总形成排行榜。</a:t>
            </a:r>
          </a:p>
          <a:p>
            <a:pPr indent="457200" algn="l" fontAlgn="auto">
              <a:lnSpc>
                <a:spcPct val="150000"/>
              </a:lnSpc>
            </a:pPr>
            <a:r>
              <a:rPr lang="en-US" altLang="zh-CN" sz="2000" b="1" dirty="0">
                <a:solidFill>
                  <a:schemeClr val="tx1"/>
                </a:solidFill>
              </a:rPr>
              <a:t>2</a:t>
            </a:r>
            <a:r>
              <a:rPr lang="zh-CN" altLang="en-US" sz="2000" b="1" dirty="0">
                <a:solidFill>
                  <a:schemeClr val="tx1"/>
                </a:solidFill>
              </a:rPr>
              <a:t>）应用场景：</a:t>
            </a:r>
            <a:r>
              <a:rPr lang="zh-CN" altLang="en-US" sz="2000" dirty="0">
                <a:solidFill>
                  <a:schemeClr val="tx1"/>
                </a:solidFill>
              </a:rPr>
              <a:t>对根据</a:t>
            </a:r>
            <a:r>
              <a:rPr lang="en-US" altLang="zh-CN" sz="2000" dirty="0" err="1">
                <a:solidFill>
                  <a:schemeClr val="tx1"/>
                </a:solidFill>
              </a:rPr>
              <a:t>github</a:t>
            </a:r>
            <a:r>
              <a:rPr lang="zh-CN" altLang="en-US" sz="2000" dirty="0">
                <a:solidFill>
                  <a:schemeClr val="tx1"/>
                </a:solidFill>
              </a:rPr>
              <a:t>编程语言的使用情况，反应语言的受欢迎程度和</a:t>
            </a:r>
            <a:r>
              <a:rPr lang="zh-CN" altLang="en-US" sz="2000" dirty="0"/>
              <a:t>使用范围广度</a:t>
            </a:r>
            <a:r>
              <a:rPr lang="zh-CN" altLang="en-US" sz="2000" dirty="0">
                <a:solidFill>
                  <a:schemeClr val="tx1"/>
                </a:solidFill>
              </a:rPr>
              <a:t>。</a:t>
            </a:r>
          </a:p>
          <a:p>
            <a:pPr algn="l">
              <a:lnSpc>
                <a:spcPct val="200000"/>
              </a:lnSpc>
            </a:pPr>
            <a:endParaRPr lang="zh-CN" sz="1200" u="none" dirty="0">
              <a:solidFill>
                <a:srgbClr val="0F0F0F"/>
              </a:solidFill>
              <a:ea typeface="Söhne"/>
            </a:endParaRPr>
          </a:p>
        </p:txBody>
      </p:sp>
      <p:pic>
        <p:nvPicPr>
          <p:cNvPr id="5" name="图片 4" descr="upload_post_object_v2_684035350"/>
          <p:cNvPicPr>
            <a:picLocks noChangeAspect="1"/>
          </p:cNvPicPr>
          <p:nvPr/>
        </p:nvPicPr>
        <p:blipFill>
          <a:blip r:embed="rId4"/>
          <a:stretch>
            <a:fillRect/>
          </a:stretch>
        </p:blipFill>
        <p:spPr>
          <a:xfrm>
            <a:off x="442937" y="3232234"/>
            <a:ext cx="5846601" cy="3365342"/>
          </a:xfrm>
          <a:prstGeom prst="rect">
            <a:avLst/>
          </a:prstGeom>
        </p:spPr>
      </p:pic>
      <p:pic>
        <p:nvPicPr>
          <p:cNvPr id="9" name="图片 8" descr="upload_post_object_v2_193239304"/>
          <p:cNvPicPr>
            <a:picLocks noChangeAspect="1"/>
          </p:cNvPicPr>
          <p:nvPr/>
        </p:nvPicPr>
        <p:blipFill>
          <a:blip r:embed="rId5"/>
          <a:stretch>
            <a:fillRect/>
          </a:stretch>
        </p:blipFill>
        <p:spPr>
          <a:xfrm>
            <a:off x="6879528" y="3693969"/>
            <a:ext cx="5095452" cy="2675649"/>
          </a:xfrm>
          <a:prstGeom prst="rect">
            <a:avLst/>
          </a:prstGeom>
        </p:spPr>
      </p:pic>
      <p:sp>
        <p:nvSpPr>
          <p:cNvPr id="3" name="灯片编号占位符 1">
            <a:extLst>
              <a:ext uri="{FF2B5EF4-FFF2-40B4-BE49-F238E27FC236}">
                <a16:creationId xmlns:a16="http://schemas.microsoft.com/office/drawing/2014/main" id="{6F47CA75-9C65-8FB8-1088-6AE11882E166}"/>
              </a:ext>
            </a:extLst>
          </p:cNvPr>
          <p:cNvSpPr txBox="1">
            <a:spLocks/>
          </p:cNvSpPr>
          <p:nvPr/>
        </p:nvSpPr>
        <p:spPr>
          <a:xfrm>
            <a:off x="11103855" y="6389291"/>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ym typeface="Arial" panose="020B0604020202020204" pitchFamily="34" charset="0"/>
              </a:rPr>
              <a:t>&lt; </a:t>
            </a:r>
            <a:fld id="{A548B57D-AE10-4CF7-A9DF-59FEFA91B28E}" type="slidenum">
              <a:rPr lang="zh-CN" altLang="en-US" sz="1200" smtClean="0">
                <a:sym typeface="Arial" panose="020B0604020202020204" pitchFamily="34" charset="0"/>
              </a:rPr>
              <a:pPr/>
              <a:t>20</a:t>
            </a:fld>
            <a:r>
              <a:rPr lang="zh-CN" altLang="en-US" sz="1200" dirty="0">
                <a:sym typeface="Arial" panose="020B0604020202020204" pitchFamily="34" charset="0"/>
              </a:rPr>
              <a:t> </a:t>
            </a:r>
            <a:r>
              <a:rPr lang="en-US" altLang="zh-CN" sz="1200" dirty="0">
                <a:sym typeface="Arial" panose="020B0604020202020204" pitchFamily="34" charset="0"/>
              </a:rPr>
              <a:t>&gt;</a:t>
            </a:r>
            <a:endParaRPr lang="zh-CN" altLang="en-US" sz="1200" dirty="0">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02. </a:t>
            </a:r>
            <a:r>
              <a:rPr dirty="0">
                <a:sym typeface="Arial" panose="020B0604020202020204" pitchFamily="34" charset="0"/>
              </a:rPr>
              <a:t>项目</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10581" y="991299"/>
            <a:ext cx="11077022" cy="4111337"/>
          </a:xfrm>
          <a:prstGeom prst="rect">
            <a:avLst/>
          </a:prstGeom>
          <a:noFill/>
        </p:spPr>
        <p:txBody>
          <a:bodyPr wrap="square">
            <a:noAutofit/>
          </a:bodyPr>
          <a:lstStyle/>
          <a:p>
            <a:pPr algn="l">
              <a:lnSpc>
                <a:spcPct val="200000"/>
              </a:lnSpc>
            </a:pPr>
            <a:r>
              <a:rPr lang="zh-CN" altLang="en-US" sz="2000" b="1" dirty="0">
                <a:solidFill>
                  <a:schemeClr val="tx1"/>
                </a:solidFill>
              </a:rPr>
              <a:t>· 热门仓库的编程语言：</a:t>
            </a:r>
          </a:p>
          <a:p>
            <a:pPr indent="457200" algn="l" fontAlgn="auto">
              <a:lnSpc>
                <a:spcPct val="150000"/>
              </a:lnSpc>
            </a:pPr>
            <a:r>
              <a:rPr lang="en-US" altLang="zh-CN" sz="2000" b="1" dirty="0">
                <a:solidFill>
                  <a:schemeClr val="tx1"/>
                </a:solidFill>
              </a:rPr>
              <a:t>1</a:t>
            </a:r>
            <a:r>
              <a:rPr lang="zh-CN" altLang="en-US" sz="2000" b="1" dirty="0">
                <a:solidFill>
                  <a:schemeClr val="tx1"/>
                </a:solidFill>
              </a:rPr>
              <a:t>）功能介绍：</a:t>
            </a:r>
            <a:r>
              <a:rPr lang="zh-CN" altLang="en-US" sz="2000" dirty="0">
                <a:solidFill>
                  <a:schemeClr val="tx1"/>
                </a:solidFill>
              </a:rPr>
              <a:t>筛选一定时间内的热门</a:t>
            </a:r>
            <a:r>
              <a:rPr lang="en-US" altLang="zh-CN" sz="2000" dirty="0">
                <a:solidFill>
                  <a:schemeClr val="tx1"/>
                </a:solidFill>
              </a:rPr>
              <a:t>repos</a:t>
            </a:r>
            <a:r>
              <a:rPr lang="zh-CN" altLang="en-US" sz="2000" dirty="0">
                <a:solidFill>
                  <a:schemeClr val="tx1"/>
                </a:solidFill>
              </a:rPr>
              <a:t>，对它们使用的编程语言进行统计，分析热门仓库编程语言的使用情况。</a:t>
            </a:r>
          </a:p>
          <a:p>
            <a:pPr indent="457200" algn="l" fontAlgn="auto">
              <a:lnSpc>
                <a:spcPct val="150000"/>
              </a:lnSpc>
            </a:pPr>
            <a:r>
              <a:rPr lang="en-US" altLang="zh-CN" sz="2000" b="1" dirty="0">
                <a:solidFill>
                  <a:schemeClr val="tx1"/>
                </a:solidFill>
              </a:rPr>
              <a:t>2</a:t>
            </a:r>
            <a:r>
              <a:rPr lang="zh-CN" altLang="en-US" sz="2000" b="1" dirty="0">
                <a:solidFill>
                  <a:schemeClr val="tx1"/>
                </a:solidFill>
              </a:rPr>
              <a:t>）应用场景：</a:t>
            </a:r>
            <a:r>
              <a:rPr lang="zh-CN" altLang="en-US" sz="2000" dirty="0">
                <a:solidFill>
                  <a:schemeClr val="tx1"/>
                </a:solidFill>
              </a:rPr>
              <a:t>分析</a:t>
            </a:r>
            <a:r>
              <a:rPr lang="en-US" altLang="zh-CN" sz="2000" dirty="0">
                <a:solidFill>
                  <a:schemeClr val="tx1"/>
                </a:solidFill>
              </a:rPr>
              <a:t>top</a:t>
            </a:r>
            <a:r>
              <a:rPr lang="zh-CN" altLang="en-US" sz="2000" dirty="0">
                <a:solidFill>
                  <a:schemeClr val="tx1"/>
                </a:solidFill>
              </a:rPr>
              <a:t>仓库使用的语言更有价值，分析热门项目的使用的编程语言，长尾效应更不显著。</a:t>
            </a:r>
          </a:p>
          <a:p>
            <a:pPr algn="l">
              <a:lnSpc>
                <a:spcPct val="200000"/>
              </a:lnSpc>
            </a:pPr>
            <a:endParaRPr lang="zh-CN" sz="1200" u="none" dirty="0">
              <a:solidFill>
                <a:srgbClr val="0F0F0F"/>
              </a:solidFill>
              <a:ea typeface="Söhne"/>
            </a:endParaRPr>
          </a:p>
        </p:txBody>
      </p:sp>
      <p:pic>
        <p:nvPicPr>
          <p:cNvPr id="8" name="图片 7" descr="upload_post_object_v2_021134029"/>
          <p:cNvPicPr>
            <a:picLocks noChangeAspect="1"/>
          </p:cNvPicPr>
          <p:nvPr/>
        </p:nvPicPr>
        <p:blipFill>
          <a:blip r:embed="rId4"/>
          <a:stretch>
            <a:fillRect/>
          </a:stretch>
        </p:blipFill>
        <p:spPr>
          <a:xfrm>
            <a:off x="718987" y="3505304"/>
            <a:ext cx="5572895" cy="2966037"/>
          </a:xfrm>
          <a:prstGeom prst="rect">
            <a:avLst/>
          </a:prstGeom>
        </p:spPr>
      </p:pic>
      <p:pic>
        <p:nvPicPr>
          <p:cNvPr id="71" name="图片 70" descr="upload_post_object_v2_132410230"/>
          <p:cNvPicPr>
            <a:picLocks noChangeAspect="1"/>
          </p:cNvPicPr>
          <p:nvPr/>
        </p:nvPicPr>
        <p:blipFill>
          <a:blip r:embed="rId5"/>
          <a:stretch>
            <a:fillRect/>
          </a:stretch>
        </p:blipFill>
        <p:spPr>
          <a:xfrm>
            <a:off x="6749316" y="3713184"/>
            <a:ext cx="5182260" cy="2758131"/>
          </a:xfrm>
          <a:prstGeom prst="rect">
            <a:avLst/>
          </a:prstGeom>
        </p:spPr>
      </p:pic>
      <p:sp>
        <p:nvSpPr>
          <p:cNvPr id="3" name="灯片编号占位符 1">
            <a:extLst>
              <a:ext uri="{FF2B5EF4-FFF2-40B4-BE49-F238E27FC236}">
                <a16:creationId xmlns:a16="http://schemas.microsoft.com/office/drawing/2014/main" id="{0E19F9F4-1896-48CA-B254-D22FB0C7CB5A}"/>
              </a:ext>
            </a:extLst>
          </p:cNvPr>
          <p:cNvSpPr txBox="1">
            <a:spLocks/>
          </p:cNvSpPr>
          <p:nvPr/>
        </p:nvSpPr>
        <p:spPr>
          <a:xfrm>
            <a:off x="11103855" y="6389291"/>
            <a:ext cx="2743200" cy="2921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ym typeface="Arial" panose="020B0604020202020204" pitchFamily="34" charset="0"/>
              </a:rPr>
              <a:t>&lt; </a:t>
            </a:r>
            <a:fld id="{A548B57D-AE10-4CF7-A9DF-59FEFA91B28E}" type="slidenum">
              <a:rPr lang="zh-CN" altLang="en-US" sz="1200" smtClean="0">
                <a:sym typeface="Arial" panose="020B0604020202020204" pitchFamily="34" charset="0"/>
              </a:rPr>
              <a:pPr/>
              <a:t>21</a:t>
            </a:fld>
            <a:r>
              <a:rPr lang="zh-CN" altLang="en-US" sz="1200" dirty="0">
                <a:sym typeface="Arial" panose="020B0604020202020204" pitchFamily="34" charset="0"/>
              </a:rPr>
              <a:t> </a:t>
            </a:r>
            <a:r>
              <a:rPr lang="en-US" altLang="zh-CN" sz="1200" dirty="0">
                <a:sym typeface="Arial" panose="020B0604020202020204" pitchFamily="34" charset="0"/>
              </a:rPr>
              <a:t>&gt;</a:t>
            </a:r>
            <a:endParaRPr lang="zh-CN" altLang="en-US" sz="1200" dirty="0">
              <a:sym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03. </a:t>
            </a:r>
            <a:r>
              <a:rPr dirty="0">
                <a:sym typeface="Arial" panose="020B0604020202020204" pitchFamily="34" charset="0"/>
              </a:rPr>
              <a:t>事件</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6" name="文本框 5"/>
          <p:cNvSpPr txBox="1"/>
          <p:nvPr/>
        </p:nvSpPr>
        <p:spPr>
          <a:xfrm>
            <a:off x="671989" y="737623"/>
            <a:ext cx="11077022" cy="4111337"/>
          </a:xfrm>
          <a:prstGeom prst="rect">
            <a:avLst/>
          </a:prstGeom>
          <a:noFill/>
        </p:spPr>
        <p:txBody>
          <a:bodyPr wrap="square">
            <a:noAutofit/>
          </a:bodyPr>
          <a:lstStyle/>
          <a:p>
            <a:pPr algn="l">
              <a:lnSpc>
                <a:spcPct val="200000"/>
              </a:lnSpc>
            </a:pPr>
            <a:r>
              <a:rPr lang="zh-CN" altLang="en-US" b="1">
                <a:solidFill>
                  <a:schemeClr val="tx1"/>
                </a:solidFill>
              </a:rPr>
              <a:t>· </a:t>
            </a:r>
            <a:r>
              <a:rPr lang="zh-CN" altLang="en-US" sz="2000" b="1">
                <a:solidFill>
                  <a:schemeClr val="tx1"/>
                </a:solidFill>
              </a:rPr>
              <a:t>事件类型分析</a:t>
            </a:r>
            <a:r>
              <a:rPr lang="zh-CN" altLang="en-US" b="1">
                <a:solidFill>
                  <a:schemeClr val="tx1"/>
                </a:solidFill>
              </a:rPr>
              <a:t>：</a:t>
            </a:r>
          </a:p>
          <a:p>
            <a:pPr lvl="1" indent="0" algn="l">
              <a:lnSpc>
                <a:spcPct val="150000"/>
              </a:lnSpc>
              <a:buNone/>
            </a:pPr>
            <a:r>
              <a:rPr lang="en-US" altLang="zh-CN" b="1">
                <a:solidFill>
                  <a:schemeClr val="tx1"/>
                </a:solidFill>
              </a:rPr>
              <a:t>1</a:t>
            </a:r>
            <a:r>
              <a:rPr lang="zh-CN" altLang="en-US" b="1">
                <a:solidFill>
                  <a:schemeClr val="tx1"/>
                </a:solidFill>
              </a:rPr>
              <a:t>）功能介绍：</a:t>
            </a:r>
            <a:r>
              <a:rPr lang="zh-CN" altLang="en-US">
                <a:solidFill>
                  <a:schemeClr val="tx1"/>
                </a:solidFill>
              </a:rPr>
              <a:t>统计不同时间段、不同类型事件（例如 PushEvent、</a:t>
            </a:r>
            <a:r>
              <a:rPr lang="en-US" altLang="zh-CN">
                <a:solidFill>
                  <a:schemeClr val="tx1"/>
                </a:solidFill>
              </a:rPr>
              <a:t>GreateEvent</a:t>
            </a:r>
            <a:r>
              <a:rPr lang="zh-CN" altLang="en-US">
                <a:solidFill>
                  <a:schemeClr val="tx1"/>
                </a:solidFill>
              </a:rPr>
              <a:t>、PullRequestEvent 等）的数量和比例，了解活跃度较高的事件类型。</a:t>
            </a:r>
          </a:p>
          <a:p>
            <a:pPr lvl="1" indent="0" algn="l">
              <a:lnSpc>
                <a:spcPct val="150000"/>
              </a:lnSpc>
              <a:buNone/>
            </a:pPr>
            <a:r>
              <a:rPr lang="en-US" altLang="zh-CN" b="1">
                <a:solidFill>
                  <a:schemeClr val="tx1"/>
                </a:solidFill>
              </a:rPr>
              <a:t>2</a:t>
            </a:r>
            <a:r>
              <a:rPr lang="zh-CN" altLang="en-US" b="1">
                <a:solidFill>
                  <a:schemeClr val="tx1"/>
                </a:solidFill>
              </a:rPr>
              <a:t>）应用场景：</a:t>
            </a:r>
            <a:r>
              <a:rPr lang="zh-CN" altLang="en-US">
                <a:sym typeface="+mn-ea"/>
              </a:rPr>
              <a:t>用户分析：通过该分析了解</a:t>
            </a:r>
            <a:r>
              <a:rPr lang="en-US" altLang="zh-CN">
                <a:sym typeface="+mn-ea"/>
              </a:rPr>
              <a:t>github</a:t>
            </a:r>
            <a:r>
              <a:rPr lang="zh-CN" altLang="en-US">
                <a:sym typeface="+mn-ea"/>
              </a:rPr>
              <a:t>平台上用户创作和使用人数的占比；</a:t>
            </a:r>
            <a:r>
              <a:rPr lang="zh-CN" altLang="en-US">
                <a:solidFill>
                  <a:schemeClr val="tx1"/>
                </a:solidFill>
              </a:rPr>
              <a:t>平台特点分析：通过事件类型占比，可以发现</a:t>
            </a:r>
            <a:r>
              <a:rPr lang="en-US" altLang="zh-CN">
                <a:solidFill>
                  <a:schemeClr val="tx1"/>
                </a:solidFill>
              </a:rPr>
              <a:t>github</a:t>
            </a:r>
            <a:r>
              <a:rPr lang="zh-CN" altLang="en-US">
                <a:solidFill>
                  <a:schemeClr val="tx1"/>
                </a:solidFill>
              </a:rPr>
              <a:t>贡献占比较大，氛围较好；</a:t>
            </a:r>
            <a:endParaRPr lang="zh-CN" altLang="en-US" b="0">
              <a:solidFill>
                <a:srgbClr val="24292F"/>
              </a:solidFill>
              <a:ea typeface="-apple-system"/>
              <a:sym typeface="+mn-ea"/>
            </a:endParaRPr>
          </a:p>
        </p:txBody>
      </p:sp>
      <p:pic>
        <p:nvPicPr>
          <p:cNvPr id="5" name="图片 4" descr="upload_post_object_v2_753279048"/>
          <p:cNvPicPr>
            <a:picLocks noChangeAspect="1"/>
          </p:cNvPicPr>
          <p:nvPr/>
        </p:nvPicPr>
        <p:blipFill>
          <a:blip r:embed="rId3"/>
          <a:srcRect l="10579" t="2837" r="3754"/>
          <a:stretch>
            <a:fillRect/>
          </a:stretch>
        </p:blipFill>
        <p:spPr>
          <a:xfrm>
            <a:off x="6840259" y="2981847"/>
            <a:ext cx="4821464" cy="3288936"/>
          </a:xfrm>
          <a:prstGeom prst="rect">
            <a:avLst/>
          </a:prstGeom>
        </p:spPr>
      </p:pic>
      <p:sp>
        <p:nvSpPr>
          <p:cNvPr id="7" name="文本框 6"/>
          <p:cNvSpPr txBox="1"/>
          <p:nvPr userDrawn="1"/>
        </p:nvSpPr>
        <p:spPr>
          <a:xfrm>
            <a:off x="2217569" y="6207195"/>
            <a:ext cx="2665750" cy="368300"/>
          </a:xfrm>
          <a:prstGeom prst="rect">
            <a:avLst/>
          </a:prstGeom>
          <a:noFill/>
        </p:spPr>
        <p:txBody>
          <a:bodyPr wrap="none" rtlCol="0">
            <a:noAutofit/>
          </a:bodyPr>
          <a:lstStyle/>
          <a:p>
            <a:pPr algn="ctr"/>
            <a:r>
              <a:rPr lang="zh-CN" altLang="en-US" sz="1500" dirty="0">
                <a:latin typeface="Arial" panose="020B0604020202020204" pitchFamily="34" charset="0"/>
                <a:ea typeface="微软雅黑" panose="020B0503020204020204" pitchFamily="34" charset="-122"/>
                <a:cs typeface="+mn-ea"/>
                <a:sym typeface="Arial" panose="020B0604020202020204" pitchFamily="34" charset="0"/>
              </a:rPr>
              <a:t>实时事件发生数量及类型占比</a:t>
            </a:r>
          </a:p>
        </p:txBody>
      </p:sp>
      <p:sp>
        <p:nvSpPr>
          <p:cNvPr id="8" name="文本框 7"/>
          <p:cNvSpPr txBox="1"/>
          <p:nvPr userDrawn="1"/>
        </p:nvSpPr>
        <p:spPr>
          <a:xfrm>
            <a:off x="7814935" y="6207125"/>
            <a:ext cx="2665750" cy="368300"/>
          </a:xfrm>
          <a:prstGeom prst="rect">
            <a:avLst/>
          </a:prstGeom>
          <a:noFill/>
        </p:spPr>
        <p:txBody>
          <a:bodyPr wrap="none" rtlCol="0">
            <a:noAutofit/>
          </a:bodyPr>
          <a:lstStyle/>
          <a:p>
            <a:pPr algn="ctr"/>
            <a:r>
              <a:rPr lang="zh-CN" altLang="en-US" sz="1500" dirty="0">
                <a:latin typeface="Arial" panose="020B0604020202020204" pitchFamily="34" charset="0"/>
                <a:ea typeface="微软雅黑" panose="020B0503020204020204" pitchFamily="34" charset="-122"/>
                <a:cs typeface="+mn-ea"/>
                <a:sym typeface="Arial" panose="020B0604020202020204" pitchFamily="34" charset="0"/>
              </a:rPr>
              <a:t>不同事件类型占比</a:t>
            </a:r>
          </a:p>
        </p:txBody>
      </p:sp>
      <p:pic>
        <p:nvPicPr>
          <p:cNvPr id="9" name="图片 8" descr="upload_post_object_v2_111832443"/>
          <p:cNvPicPr>
            <a:picLocks noChangeAspect="1"/>
          </p:cNvPicPr>
          <p:nvPr/>
        </p:nvPicPr>
        <p:blipFill>
          <a:blip r:embed="rId4"/>
          <a:stretch>
            <a:fillRect/>
          </a:stretch>
        </p:blipFill>
        <p:spPr>
          <a:xfrm>
            <a:off x="253088" y="2981801"/>
            <a:ext cx="6404849" cy="313883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03. </a:t>
            </a:r>
            <a:r>
              <a:rPr dirty="0">
                <a:sym typeface="Arial" panose="020B0604020202020204" pitchFamily="34" charset="0"/>
              </a:rPr>
              <a:t>事件</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6" name="文本框 5"/>
          <p:cNvSpPr txBox="1"/>
          <p:nvPr/>
        </p:nvSpPr>
        <p:spPr>
          <a:xfrm>
            <a:off x="559386" y="829310"/>
            <a:ext cx="11632614" cy="4111337"/>
          </a:xfrm>
          <a:prstGeom prst="rect">
            <a:avLst/>
          </a:prstGeom>
          <a:noFill/>
        </p:spPr>
        <p:txBody>
          <a:bodyPr wrap="square">
            <a:noAutofit/>
          </a:bodyPr>
          <a:lstStyle/>
          <a:p>
            <a:pPr algn="l">
              <a:lnSpc>
                <a:spcPct val="150000"/>
              </a:lnSpc>
            </a:pPr>
            <a:r>
              <a:rPr lang="zh-CN" altLang="en-US" b="1">
                <a:solidFill>
                  <a:schemeClr val="tx1"/>
                </a:solidFill>
              </a:rPr>
              <a:t>· </a:t>
            </a:r>
            <a:r>
              <a:rPr lang="zh-CN" altLang="en-US" sz="2000" b="1">
                <a:solidFill>
                  <a:schemeClr val="tx1"/>
                </a:solidFill>
              </a:rPr>
              <a:t>基于事件的仓库</a:t>
            </a:r>
            <a:r>
              <a:rPr lang="en-US" altLang="zh-CN" sz="2000" b="1">
                <a:solidFill>
                  <a:schemeClr val="tx1"/>
                </a:solidFill>
              </a:rPr>
              <a:t>/</a:t>
            </a:r>
            <a:r>
              <a:rPr lang="zh-CN" altLang="en-US" sz="2000" b="1">
                <a:solidFill>
                  <a:schemeClr val="tx1"/>
                </a:solidFill>
              </a:rPr>
              <a:t>用户活跃度分析（更有实时性）：</a:t>
            </a:r>
          </a:p>
          <a:p>
            <a:pPr lvl="1" indent="0" algn="l">
              <a:lnSpc>
                <a:spcPct val="150000"/>
              </a:lnSpc>
              <a:buNone/>
            </a:pPr>
            <a:r>
              <a:rPr lang="en-US" altLang="zh-CN" b="1">
                <a:solidFill>
                  <a:schemeClr val="tx1"/>
                </a:solidFill>
              </a:rPr>
              <a:t>1</a:t>
            </a:r>
            <a:r>
              <a:rPr lang="zh-CN" altLang="en-US" b="1">
                <a:solidFill>
                  <a:schemeClr val="tx1"/>
                </a:solidFill>
              </a:rPr>
              <a:t>）功能介绍：</a:t>
            </a:r>
            <a:r>
              <a:rPr lang="zh-CN" altLang="en-US">
                <a:solidFill>
                  <a:schemeClr val="tx1"/>
                </a:solidFill>
              </a:rPr>
              <a:t>通过分析近段时间仓库</a:t>
            </a:r>
            <a:r>
              <a:rPr lang="en-US" altLang="zh-CN">
                <a:solidFill>
                  <a:schemeClr val="tx1"/>
                </a:solidFill>
              </a:rPr>
              <a:t>/</a:t>
            </a:r>
            <a:r>
              <a:rPr lang="zh-CN" altLang="en-US">
                <a:solidFill>
                  <a:schemeClr val="tx1"/>
                </a:solidFill>
              </a:rPr>
              <a:t>用户的提交、下载、克隆、查看等类型事件的数量，</a:t>
            </a:r>
            <a:r>
              <a:rPr lang="zh-CN" altLang="en-US" b="1">
                <a:solidFill>
                  <a:schemeClr val="tx1"/>
                </a:solidFill>
              </a:rPr>
              <a:t>多维度</a:t>
            </a:r>
            <a:r>
              <a:rPr lang="zh-CN" altLang="en-US">
                <a:solidFill>
                  <a:schemeClr val="tx1"/>
                </a:solidFill>
              </a:rPr>
              <a:t>评估仓库</a:t>
            </a:r>
            <a:r>
              <a:rPr lang="en-US" altLang="zh-CN">
                <a:solidFill>
                  <a:schemeClr val="tx1"/>
                </a:solidFill>
              </a:rPr>
              <a:t>/</a:t>
            </a:r>
            <a:r>
              <a:rPr lang="zh-CN" altLang="en-US">
                <a:solidFill>
                  <a:schemeClr val="tx1"/>
                </a:solidFill>
              </a:rPr>
              <a:t>用户的活跃程度；分析事件数量随时间变化趋势，分析项目</a:t>
            </a:r>
            <a:r>
              <a:rPr lang="en-US" altLang="zh-CN">
                <a:solidFill>
                  <a:schemeClr val="tx1"/>
                </a:solidFill>
              </a:rPr>
              <a:t>/</a:t>
            </a:r>
            <a:r>
              <a:rPr lang="zh-CN" altLang="en-US">
                <a:solidFill>
                  <a:schemeClr val="tx1"/>
                </a:solidFill>
              </a:rPr>
              <a:t>用户活跃度的动态变化</a:t>
            </a:r>
          </a:p>
          <a:p>
            <a:pPr lvl="1" indent="0" algn="l">
              <a:lnSpc>
                <a:spcPct val="150000"/>
              </a:lnSpc>
              <a:buNone/>
            </a:pPr>
            <a:r>
              <a:rPr lang="en-US" altLang="zh-CN" b="1">
                <a:solidFill>
                  <a:schemeClr val="tx1"/>
                </a:solidFill>
              </a:rPr>
              <a:t>2</a:t>
            </a:r>
            <a:r>
              <a:rPr lang="zh-CN" altLang="en-US" b="1">
                <a:solidFill>
                  <a:schemeClr val="tx1"/>
                </a:solidFill>
              </a:rPr>
              <a:t>）应用场景：</a:t>
            </a:r>
            <a:r>
              <a:rPr lang="en-US" altLang="zh-CN">
                <a:solidFill>
                  <a:schemeClr val="tx1"/>
                </a:solidFill>
              </a:rPr>
              <a:t>a.</a:t>
            </a:r>
            <a:r>
              <a:rPr lang="en-US" altLang="zh-CN" b="1">
                <a:solidFill>
                  <a:schemeClr val="tx1"/>
                </a:solidFill>
              </a:rPr>
              <a:t> </a:t>
            </a:r>
            <a:r>
              <a:rPr lang="zh-CN" altLang="en-US">
                <a:solidFill>
                  <a:schemeClr val="tx1"/>
                </a:solidFill>
              </a:rPr>
              <a:t>社区建设：开发者可参考活跃仓库榜单；</a:t>
            </a:r>
            <a:r>
              <a:rPr lang="en-US" altLang="zh-CN">
                <a:solidFill>
                  <a:schemeClr val="tx1"/>
                </a:solidFill>
              </a:rPr>
              <a:t>b. </a:t>
            </a:r>
            <a:r>
              <a:rPr lang="zh-CN" altLang="en-US">
                <a:solidFill>
                  <a:schemeClr val="tx1"/>
                </a:solidFill>
              </a:rPr>
              <a:t>版本发布规划：了解不同版本发布后的活跃度变化，帮助制定合适的版本发布规划和时间安排；</a:t>
            </a:r>
            <a:r>
              <a:rPr lang="en-US" altLang="zh-CN">
                <a:solidFill>
                  <a:schemeClr val="tx1"/>
                </a:solidFill>
              </a:rPr>
              <a:t>c. </a:t>
            </a:r>
            <a:r>
              <a:rPr lang="zh-CN" altLang="en-US">
                <a:solidFill>
                  <a:schemeClr val="tx1"/>
                </a:solidFill>
              </a:rPr>
              <a:t>用户活动分析，活跃用户识别</a:t>
            </a:r>
            <a:endParaRPr lang="zh-CN" altLang="en-US">
              <a:solidFill>
                <a:srgbClr val="24292F"/>
              </a:solidFill>
              <a:ea typeface="-apple-system"/>
              <a:sym typeface="+mn-ea"/>
            </a:endParaRPr>
          </a:p>
        </p:txBody>
      </p:sp>
      <p:pic>
        <p:nvPicPr>
          <p:cNvPr id="9" name="图片 8" descr="upload_post_object_v2_216243593"/>
          <p:cNvPicPr>
            <a:picLocks noChangeAspect="1"/>
          </p:cNvPicPr>
          <p:nvPr/>
        </p:nvPicPr>
        <p:blipFill>
          <a:blip r:embed="rId3"/>
          <a:srcRect l="4784"/>
          <a:stretch>
            <a:fillRect/>
          </a:stretch>
        </p:blipFill>
        <p:spPr>
          <a:xfrm>
            <a:off x="6281280" y="2995930"/>
            <a:ext cx="5467648" cy="3231911"/>
          </a:xfrm>
          <a:prstGeom prst="rect">
            <a:avLst/>
          </a:prstGeom>
        </p:spPr>
      </p:pic>
      <p:sp>
        <p:nvSpPr>
          <p:cNvPr id="11" name="文本框 10"/>
          <p:cNvSpPr txBox="1"/>
          <p:nvPr userDrawn="1"/>
        </p:nvSpPr>
        <p:spPr>
          <a:xfrm>
            <a:off x="2045008" y="6243638"/>
            <a:ext cx="2665750" cy="368300"/>
          </a:xfrm>
          <a:prstGeom prst="rect">
            <a:avLst/>
          </a:prstGeom>
          <a:noFill/>
        </p:spPr>
        <p:txBody>
          <a:bodyPr wrap="none" rtlCol="0">
            <a:noAutofit/>
          </a:bodyPr>
          <a:lstStyle/>
          <a:p>
            <a:pPr algn="ctr"/>
            <a:r>
              <a:rPr lang="en-US" altLang="zh-CN" sz="1500" dirty="0">
                <a:latin typeface="Arial" panose="020B0604020202020204" pitchFamily="34" charset="0"/>
                <a:ea typeface="微软雅黑" panose="020B0503020204020204" pitchFamily="34" charset="-122"/>
                <a:cs typeface="+mn-ea"/>
                <a:sym typeface="Arial" panose="020B0604020202020204" pitchFamily="34" charset="0"/>
              </a:rPr>
              <a:t>Top50 </a:t>
            </a:r>
            <a:r>
              <a:rPr lang="zh-CN" altLang="en-US" sz="1500" dirty="0">
                <a:latin typeface="Arial" panose="020B0604020202020204" pitchFamily="34" charset="0"/>
                <a:ea typeface="微软雅黑" panose="020B0503020204020204" pitchFamily="34" charset="-122"/>
                <a:cs typeface="+mn-ea"/>
                <a:sym typeface="Arial" panose="020B0604020202020204" pitchFamily="34" charset="0"/>
              </a:rPr>
              <a:t>活跃仓库</a:t>
            </a:r>
          </a:p>
        </p:txBody>
      </p:sp>
      <p:sp>
        <p:nvSpPr>
          <p:cNvPr id="12" name="文本框 11"/>
          <p:cNvSpPr txBox="1"/>
          <p:nvPr userDrawn="1"/>
        </p:nvSpPr>
        <p:spPr>
          <a:xfrm>
            <a:off x="8108546" y="6227763"/>
            <a:ext cx="2665750" cy="368300"/>
          </a:xfrm>
          <a:prstGeom prst="rect">
            <a:avLst/>
          </a:prstGeom>
          <a:noFill/>
        </p:spPr>
        <p:txBody>
          <a:bodyPr wrap="none" rtlCol="0">
            <a:noAutofit/>
          </a:bodyPr>
          <a:lstStyle/>
          <a:p>
            <a:pPr algn="ctr"/>
            <a:r>
              <a:rPr lang="en-US" altLang="zh-CN" sz="1500" dirty="0">
                <a:latin typeface="Arial" panose="020B0604020202020204" pitchFamily="34" charset="0"/>
                <a:ea typeface="微软雅黑" panose="020B0503020204020204" pitchFamily="34" charset="-122"/>
                <a:cs typeface="+mn-ea"/>
                <a:sym typeface="Arial" panose="020B0604020202020204" pitchFamily="34" charset="0"/>
              </a:rPr>
              <a:t>Top</a:t>
            </a:r>
            <a:r>
              <a:rPr lang="zh-CN" altLang="en-US" sz="15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500" dirty="0">
                <a:latin typeface="Arial" panose="020B0604020202020204" pitchFamily="34" charset="0"/>
                <a:ea typeface="微软雅黑" panose="020B0503020204020204" pitchFamily="34" charset="-122"/>
                <a:cs typeface="+mn-ea"/>
                <a:sym typeface="Arial" panose="020B0604020202020204" pitchFamily="34" charset="0"/>
              </a:rPr>
              <a:t>50 </a:t>
            </a:r>
            <a:r>
              <a:rPr lang="zh-CN" altLang="en-US" sz="1500" dirty="0">
                <a:latin typeface="Arial" panose="020B0604020202020204" pitchFamily="34" charset="0"/>
                <a:ea typeface="微软雅黑" panose="020B0503020204020204" pitchFamily="34" charset="-122"/>
                <a:cs typeface="+mn-ea"/>
                <a:sym typeface="Arial" panose="020B0604020202020204" pitchFamily="34" charset="0"/>
              </a:rPr>
              <a:t>活跃用户</a:t>
            </a:r>
          </a:p>
        </p:txBody>
      </p:sp>
      <p:pic>
        <p:nvPicPr>
          <p:cNvPr id="13" name="图片 12" descr="upload_post_object_v2_144393204"/>
          <p:cNvPicPr>
            <a:picLocks noChangeAspect="1"/>
          </p:cNvPicPr>
          <p:nvPr/>
        </p:nvPicPr>
        <p:blipFill>
          <a:blip r:embed="rId4"/>
          <a:srcRect l="17864"/>
          <a:stretch>
            <a:fillRect/>
          </a:stretch>
        </p:blipFill>
        <p:spPr>
          <a:xfrm>
            <a:off x="1018322" y="2995930"/>
            <a:ext cx="4719121" cy="323183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03. </a:t>
            </a:r>
            <a:r>
              <a:rPr dirty="0">
                <a:sym typeface="Arial" panose="020B0604020202020204" pitchFamily="34" charset="0"/>
              </a:rPr>
              <a:t>事件</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6" name="文本框 5"/>
          <p:cNvSpPr txBox="1"/>
          <p:nvPr/>
        </p:nvSpPr>
        <p:spPr>
          <a:xfrm>
            <a:off x="540428" y="861018"/>
            <a:ext cx="11302365" cy="2650490"/>
          </a:xfrm>
          <a:prstGeom prst="rect">
            <a:avLst/>
          </a:prstGeom>
          <a:noFill/>
        </p:spPr>
        <p:txBody>
          <a:bodyPr wrap="square">
            <a:noAutofit/>
          </a:bodyPr>
          <a:lstStyle/>
          <a:p>
            <a:pPr algn="l">
              <a:lnSpc>
                <a:spcPct val="120000"/>
              </a:lnSpc>
            </a:pPr>
            <a:r>
              <a:rPr lang="zh-CN" altLang="en-US" b="1">
                <a:solidFill>
                  <a:schemeClr val="tx1"/>
                </a:solidFill>
              </a:rPr>
              <a:t>· </a:t>
            </a:r>
            <a:r>
              <a:rPr lang="zh-CN" altLang="en-US" sz="2000" b="1">
                <a:solidFill>
                  <a:schemeClr val="tx1"/>
                </a:solidFill>
              </a:rPr>
              <a:t>特定项目</a:t>
            </a:r>
            <a:r>
              <a:rPr lang="en-US" altLang="zh-CN" sz="2000" b="1">
                <a:solidFill>
                  <a:schemeClr val="tx1"/>
                </a:solidFill>
              </a:rPr>
              <a:t>/</a:t>
            </a:r>
            <a:r>
              <a:rPr lang="zh-CN" altLang="en-US" sz="2000" b="1">
                <a:solidFill>
                  <a:schemeClr val="tx1"/>
                </a:solidFill>
              </a:rPr>
              <a:t>用户状态分析</a:t>
            </a:r>
            <a:r>
              <a:rPr lang="zh-CN" altLang="en-US" b="1">
                <a:solidFill>
                  <a:schemeClr val="tx1"/>
                </a:solidFill>
              </a:rPr>
              <a:t>： </a:t>
            </a:r>
          </a:p>
          <a:p>
            <a:pPr lvl="1" algn="l">
              <a:lnSpc>
                <a:spcPct val="120000"/>
              </a:lnSpc>
            </a:pPr>
            <a:r>
              <a:rPr lang="en-US" altLang="zh-CN" b="1">
                <a:solidFill>
                  <a:schemeClr val="tx1"/>
                </a:solidFill>
              </a:rPr>
              <a:t>1</a:t>
            </a:r>
            <a:r>
              <a:rPr lang="zh-CN" altLang="en-US" b="1">
                <a:solidFill>
                  <a:schemeClr val="tx1"/>
                </a:solidFill>
              </a:rPr>
              <a:t>）功能介绍：</a:t>
            </a:r>
            <a:r>
              <a:rPr lang="zh-CN" altLang="en-US">
                <a:sym typeface="+mn-ea"/>
              </a:rPr>
              <a:t>通过分析某项目一段时间内的</a:t>
            </a:r>
            <a:r>
              <a:rPr lang="en-US" altLang="zh-CN">
                <a:sym typeface="+mn-ea"/>
              </a:rPr>
              <a:t>push</a:t>
            </a:r>
            <a:r>
              <a:rPr lang="zh-CN" altLang="en-US">
                <a:sym typeface="+mn-ea"/>
              </a:rPr>
              <a:t>、</a:t>
            </a:r>
            <a:r>
              <a:rPr lang="en-US" altLang="zh-CN">
                <a:sym typeface="+mn-ea"/>
              </a:rPr>
              <a:t>pull</a:t>
            </a:r>
            <a:r>
              <a:rPr lang="zh-CN" altLang="en-US">
                <a:sym typeface="+mn-ea"/>
              </a:rPr>
              <a:t>、</a:t>
            </a:r>
            <a:r>
              <a:rPr lang="en-US" altLang="zh-CN">
                <a:sym typeface="+mn-ea"/>
              </a:rPr>
              <a:t>issue</a:t>
            </a:r>
            <a:r>
              <a:rPr lang="zh-CN" altLang="en-US">
                <a:sym typeface="+mn-ea"/>
              </a:rPr>
              <a:t>等事件数量，分析项目的状态；或者统计某一特定类型的事件，比如一小时内</a:t>
            </a:r>
            <a:r>
              <a:rPr lang="en-US" altLang="zh-CN">
                <a:sym typeface="+mn-ea"/>
              </a:rPr>
              <a:t>IssuesEvent</a:t>
            </a:r>
            <a:r>
              <a:rPr lang="zh-CN" altLang="en-US">
                <a:sym typeface="+mn-ea"/>
              </a:rPr>
              <a:t>及</a:t>
            </a:r>
            <a:r>
              <a:rPr lang="en-US" altLang="zh-CN">
                <a:sym typeface="+mn-ea"/>
              </a:rPr>
              <a:t>IssueCommentEvent</a:t>
            </a:r>
            <a:r>
              <a:rPr lang="zh-CN" altLang="en-US">
                <a:sym typeface="+mn-ea"/>
              </a:rPr>
              <a:t>发生的数量，以判断社区讨论交流的活跃度</a:t>
            </a:r>
            <a:r>
              <a:rPr lang="zh-CN">
                <a:sym typeface="+mn-ea"/>
              </a:rPr>
              <a:t>。</a:t>
            </a:r>
            <a:endParaRPr lang="zh-CN" altLang="en-US">
              <a:sym typeface="+mn-ea"/>
            </a:endParaRPr>
          </a:p>
          <a:p>
            <a:pPr lvl="1" algn="l">
              <a:lnSpc>
                <a:spcPct val="120000"/>
              </a:lnSpc>
            </a:pPr>
            <a:r>
              <a:rPr lang="en-US" altLang="zh-CN" b="1">
                <a:solidFill>
                  <a:schemeClr val="tx1"/>
                </a:solidFill>
              </a:rPr>
              <a:t>2</a:t>
            </a:r>
            <a:r>
              <a:rPr lang="zh-CN" altLang="en-US" b="1">
                <a:solidFill>
                  <a:schemeClr val="tx1"/>
                </a:solidFill>
              </a:rPr>
              <a:t>）应用场景：</a:t>
            </a:r>
            <a:r>
              <a:rPr lang="zh-CN" altLang="en-US">
                <a:solidFill>
                  <a:schemeClr val="tx1"/>
                </a:solidFill>
              </a:rPr>
              <a:t>问题解决效率分析：短时间内出现大量</a:t>
            </a:r>
            <a:r>
              <a:rPr lang="en-US" altLang="zh-CN">
                <a:sym typeface="+mn-ea"/>
              </a:rPr>
              <a:t>Issues</a:t>
            </a:r>
            <a:r>
              <a:rPr lang="zh-CN" altLang="en-US">
                <a:sym typeface="+mn-ea"/>
              </a:rPr>
              <a:t>相关事件，说明仓库问题回复及时，讨论度高；</a:t>
            </a:r>
            <a:r>
              <a:rPr lang="zh-CN" altLang="en-US">
                <a:solidFill>
                  <a:schemeClr val="tx1"/>
                </a:solidFill>
              </a:rPr>
              <a:t>通过对特定项目一段时间事件的分析，可以了解项目的状态，识别热门</a:t>
            </a:r>
            <a:r>
              <a:rPr lang="en-US" altLang="zh-CN">
                <a:solidFill>
                  <a:schemeClr val="tx1"/>
                </a:solidFill>
              </a:rPr>
              <a:t>/</a:t>
            </a:r>
            <a:r>
              <a:rPr lang="zh-CN" altLang="en-US">
                <a:solidFill>
                  <a:schemeClr val="tx1"/>
                </a:solidFill>
              </a:rPr>
              <a:t>僵尸项目。</a:t>
            </a:r>
            <a:endParaRPr lang="zh-CN" altLang="en-US">
              <a:solidFill>
                <a:schemeClr val="tx1"/>
              </a:solidFill>
              <a:sym typeface="+mn-ea"/>
            </a:endParaRPr>
          </a:p>
        </p:txBody>
      </p:sp>
      <p:pic>
        <p:nvPicPr>
          <p:cNvPr id="5" name="图片 4" descr="upload_post_object_v2_475703568"/>
          <p:cNvPicPr>
            <a:picLocks noChangeAspect="1"/>
          </p:cNvPicPr>
          <p:nvPr/>
        </p:nvPicPr>
        <p:blipFill>
          <a:blip r:embed="rId3"/>
          <a:stretch>
            <a:fillRect/>
          </a:stretch>
        </p:blipFill>
        <p:spPr>
          <a:xfrm>
            <a:off x="1931238" y="2952750"/>
            <a:ext cx="3712325" cy="3320340"/>
          </a:xfrm>
          <a:prstGeom prst="rect">
            <a:avLst/>
          </a:prstGeom>
        </p:spPr>
      </p:pic>
      <p:pic>
        <p:nvPicPr>
          <p:cNvPr id="8" name="图片 7" descr="upload_post_object_v2_698772783"/>
          <p:cNvPicPr>
            <a:picLocks noChangeAspect="1"/>
          </p:cNvPicPr>
          <p:nvPr/>
        </p:nvPicPr>
        <p:blipFill>
          <a:blip r:embed="rId4"/>
          <a:stretch>
            <a:fillRect/>
          </a:stretch>
        </p:blipFill>
        <p:spPr>
          <a:xfrm>
            <a:off x="6935946" y="2952750"/>
            <a:ext cx="3668886" cy="3393916"/>
          </a:xfrm>
          <a:prstGeom prst="rect">
            <a:avLst/>
          </a:prstGeom>
        </p:spPr>
      </p:pic>
      <p:sp>
        <p:nvSpPr>
          <p:cNvPr id="10" name="文本框 9"/>
          <p:cNvSpPr txBox="1"/>
          <p:nvPr userDrawn="1"/>
        </p:nvSpPr>
        <p:spPr>
          <a:xfrm>
            <a:off x="2139195" y="6318250"/>
            <a:ext cx="3873500" cy="368300"/>
          </a:xfrm>
          <a:prstGeom prst="rect">
            <a:avLst/>
          </a:prstGeom>
          <a:noFill/>
        </p:spPr>
        <p:txBody>
          <a:bodyPr wrap="none" rtlCol="0">
            <a:noAutofit/>
          </a:bodyPr>
          <a:lstStyle/>
          <a:p>
            <a:pPr algn="ctr"/>
            <a:r>
              <a:rPr lang="en-US" altLang="zh-CN" sz="1500" dirty="0">
                <a:latin typeface="Arial" panose="020B0604020202020204" pitchFamily="34" charset="0"/>
                <a:ea typeface="微软雅黑" charset="0"/>
                <a:cs typeface="+mn-ea"/>
                <a:sym typeface="Arial" panose="020B0604020202020204" pitchFamily="34" charset="0"/>
              </a:rPr>
              <a:t>pytorch</a:t>
            </a:r>
            <a:r>
              <a:rPr lang="zh-CN" altLang="en-US" sz="1500" dirty="0">
                <a:latin typeface="Arial" panose="020B0604020202020204" pitchFamily="34" charset="0"/>
                <a:ea typeface="微软雅黑" charset="0"/>
                <a:cs typeface="+mn-ea"/>
                <a:sym typeface="Arial" panose="020B0604020202020204" pitchFamily="34" charset="0"/>
              </a:rPr>
              <a:t>仓库最近</a:t>
            </a:r>
            <a:r>
              <a:rPr lang="en-US" altLang="zh-CN" sz="1500" dirty="0">
                <a:latin typeface="Arial" panose="020B0604020202020204" pitchFamily="34" charset="0"/>
                <a:ea typeface="微软雅黑" charset="0"/>
                <a:cs typeface="+mn-ea"/>
                <a:sym typeface="Arial" panose="020B0604020202020204" pitchFamily="34" charset="0"/>
              </a:rPr>
              <a:t>1</a:t>
            </a:r>
            <a:r>
              <a:rPr lang="zh-CN" altLang="en-US" sz="1500" dirty="0">
                <a:latin typeface="Arial" panose="020B0604020202020204" pitchFamily="34" charset="0"/>
                <a:ea typeface="微软雅黑" charset="0"/>
                <a:cs typeface="+mn-ea"/>
                <a:sym typeface="Arial" panose="020B0604020202020204" pitchFamily="34" charset="0"/>
              </a:rPr>
              <a:t>个月发生的事件情况</a:t>
            </a:r>
            <a:endParaRPr lang="zh-CN" alt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userDrawn="1"/>
        </p:nvSpPr>
        <p:spPr>
          <a:xfrm>
            <a:off x="7031196" y="6356350"/>
            <a:ext cx="3873500" cy="368300"/>
          </a:xfrm>
          <a:prstGeom prst="rect">
            <a:avLst/>
          </a:prstGeom>
          <a:noFill/>
        </p:spPr>
        <p:txBody>
          <a:bodyPr wrap="none" rtlCol="0">
            <a:noAutofit/>
          </a:bodyPr>
          <a:lstStyle/>
          <a:p>
            <a:pPr algn="ctr"/>
            <a:r>
              <a:rPr lang="en-US" altLang="zh-CN" sz="1500" dirty="0">
                <a:latin typeface="Arial" panose="020B0604020202020204" pitchFamily="34" charset="0"/>
                <a:ea typeface="微软雅黑" charset="0"/>
                <a:cs typeface="+mn-ea"/>
                <a:sym typeface="Arial" panose="020B0604020202020204" pitchFamily="34" charset="0"/>
              </a:rPr>
              <a:t>NVIDIA/Megatron</a:t>
            </a:r>
            <a:r>
              <a:rPr lang="zh-CN" altLang="en-US" sz="1500" dirty="0">
                <a:latin typeface="Arial" panose="020B0604020202020204" pitchFamily="34" charset="0"/>
                <a:ea typeface="微软雅黑" charset="0"/>
                <a:cs typeface="+mn-ea"/>
                <a:sym typeface="Arial" panose="020B0604020202020204" pitchFamily="34" charset="0"/>
              </a:rPr>
              <a:t>-</a:t>
            </a:r>
            <a:r>
              <a:rPr lang="en-US" altLang="zh-CN" sz="1500" dirty="0">
                <a:latin typeface="Arial" panose="020B0604020202020204" pitchFamily="34" charset="0"/>
                <a:ea typeface="微软雅黑" charset="0"/>
                <a:cs typeface="+mn-ea"/>
                <a:sym typeface="Arial" panose="020B0604020202020204" pitchFamily="34" charset="0"/>
              </a:rPr>
              <a:t>LM</a:t>
            </a:r>
            <a:r>
              <a:rPr lang="zh-CN" altLang="en-US" sz="1500" dirty="0">
                <a:latin typeface="Arial" panose="020B0604020202020204" pitchFamily="34" charset="0"/>
                <a:ea typeface="微软雅黑" charset="0"/>
                <a:cs typeface="+mn-ea"/>
                <a:sym typeface="Arial" panose="020B0604020202020204" pitchFamily="34" charset="0"/>
              </a:rPr>
              <a:t>仓库最近</a:t>
            </a:r>
            <a:r>
              <a:rPr lang="en-US" altLang="zh-CN" sz="1500" dirty="0">
                <a:latin typeface="Arial" panose="020B0604020202020204" pitchFamily="34" charset="0"/>
                <a:ea typeface="微软雅黑" charset="0"/>
                <a:cs typeface="+mn-ea"/>
                <a:sym typeface="Arial" panose="020B0604020202020204" pitchFamily="34" charset="0"/>
              </a:rPr>
              <a:t>1</a:t>
            </a:r>
            <a:r>
              <a:rPr lang="zh-CN" altLang="en-US" sz="1500" dirty="0">
                <a:latin typeface="Arial" panose="020B0604020202020204" pitchFamily="34" charset="0"/>
                <a:ea typeface="微软雅黑" charset="0"/>
                <a:cs typeface="+mn-ea"/>
                <a:sym typeface="Arial" panose="020B0604020202020204" pitchFamily="34" charset="0"/>
              </a:rPr>
              <a:t>个月发生的事件情况</a:t>
            </a:r>
            <a:endParaRPr lang="zh-CN" alt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03. </a:t>
            </a:r>
            <a:r>
              <a:rPr dirty="0">
                <a:sym typeface="Arial" panose="020B0604020202020204" pitchFamily="34" charset="0"/>
              </a:rPr>
              <a:t>事件</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11" name="文本框 10"/>
          <p:cNvSpPr txBox="1"/>
          <p:nvPr userDrawn="1"/>
        </p:nvSpPr>
        <p:spPr>
          <a:xfrm>
            <a:off x="3059945" y="6207125"/>
            <a:ext cx="5270500" cy="368300"/>
          </a:xfrm>
          <a:prstGeom prst="rect">
            <a:avLst/>
          </a:prstGeom>
          <a:noFill/>
        </p:spPr>
        <p:txBody>
          <a:bodyPr wrap="none" rtlCol="0">
            <a:noAutofit/>
          </a:bodyPr>
          <a:lstStyle/>
          <a:p>
            <a:pPr algn="ctr"/>
            <a:r>
              <a:rPr lang="zh-CN" altLang="en-US" sz="1500" dirty="0">
                <a:latin typeface="Arial" panose="020B0604020202020204" pitchFamily="34" charset="0"/>
                <a:ea typeface="微软雅黑" panose="020B0503020204020204" pitchFamily="34" charset="-122"/>
                <a:cs typeface="+mn-ea"/>
                <a:sym typeface="Arial" panose="020B0604020202020204" pitchFamily="34" charset="0"/>
              </a:rPr>
              <a:t>一天内事件生数量及相关用户和仓库数量变化</a:t>
            </a:r>
          </a:p>
        </p:txBody>
      </p:sp>
      <p:sp>
        <p:nvSpPr>
          <p:cNvPr id="12" name="文本框 11"/>
          <p:cNvSpPr txBox="1"/>
          <p:nvPr/>
        </p:nvSpPr>
        <p:spPr>
          <a:xfrm>
            <a:off x="572178" y="861060"/>
            <a:ext cx="11302365" cy="2650490"/>
          </a:xfrm>
          <a:prstGeom prst="rect">
            <a:avLst/>
          </a:prstGeom>
          <a:noFill/>
        </p:spPr>
        <p:txBody>
          <a:bodyPr wrap="square">
            <a:noAutofit/>
          </a:bodyPr>
          <a:lstStyle/>
          <a:p>
            <a:pPr algn="l">
              <a:lnSpc>
                <a:spcPct val="120000"/>
              </a:lnSpc>
            </a:pPr>
            <a:r>
              <a:rPr lang="zh-CN" altLang="en-US" b="1">
                <a:solidFill>
                  <a:schemeClr val="tx1"/>
                </a:solidFill>
              </a:rPr>
              <a:t>· </a:t>
            </a:r>
            <a:r>
              <a:rPr lang="zh-CN" altLang="en-US" sz="2000" b="1">
                <a:solidFill>
                  <a:schemeClr val="tx1"/>
                </a:solidFill>
              </a:rPr>
              <a:t>事件时间趋势分析</a:t>
            </a:r>
            <a:r>
              <a:rPr lang="zh-CN" altLang="en-US" b="1">
                <a:solidFill>
                  <a:schemeClr val="tx1"/>
                </a:solidFill>
              </a:rPr>
              <a:t>： </a:t>
            </a:r>
          </a:p>
          <a:p>
            <a:pPr lvl="1" algn="l">
              <a:lnSpc>
                <a:spcPct val="120000"/>
              </a:lnSpc>
            </a:pPr>
            <a:r>
              <a:rPr lang="en-US" altLang="zh-CN" b="1">
                <a:solidFill>
                  <a:schemeClr val="tx1"/>
                </a:solidFill>
              </a:rPr>
              <a:t>1</a:t>
            </a:r>
            <a:r>
              <a:rPr lang="zh-CN" altLang="en-US" b="1">
                <a:solidFill>
                  <a:schemeClr val="tx1"/>
                </a:solidFill>
              </a:rPr>
              <a:t>）功能介绍：</a:t>
            </a:r>
            <a:r>
              <a:rPr lang="zh-CN" altLang="en-US">
                <a:solidFill>
                  <a:schemeClr val="tx1"/>
                </a:solidFill>
              </a:rPr>
              <a:t>分析一天</a:t>
            </a:r>
            <a:r>
              <a:rPr lang="en-US" altLang="zh-CN">
                <a:solidFill>
                  <a:schemeClr val="tx1"/>
                </a:solidFill>
              </a:rPr>
              <a:t>/</a:t>
            </a:r>
            <a:r>
              <a:rPr lang="zh-CN" altLang="en-US">
                <a:solidFill>
                  <a:schemeClr val="tx1"/>
                </a:solidFill>
              </a:rPr>
              <a:t>一个月内事件发生数量的变化趋势，以及事件相关的用户和仓库的变化。</a:t>
            </a:r>
            <a:endParaRPr lang="zh-CN" altLang="en-US">
              <a:sym typeface="+mn-ea"/>
            </a:endParaRPr>
          </a:p>
          <a:p>
            <a:pPr lvl="1" algn="l">
              <a:lnSpc>
                <a:spcPct val="120000"/>
              </a:lnSpc>
            </a:pPr>
            <a:r>
              <a:rPr lang="en-US" altLang="zh-CN" b="1">
                <a:solidFill>
                  <a:schemeClr val="tx1"/>
                </a:solidFill>
              </a:rPr>
              <a:t>2</a:t>
            </a:r>
            <a:r>
              <a:rPr lang="zh-CN" altLang="en-US" b="1">
                <a:solidFill>
                  <a:schemeClr val="tx1"/>
                </a:solidFill>
              </a:rPr>
              <a:t>）应用场景：</a:t>
            </a:r>
            <a:r>
              <a:rPr lang="zh-CN" altLang="en-US">
                <a:solidFill>
                  <a:schemeClr val="tx1"/>
                </a:solidFill>
              </a:rPr>
              <a:t>平台维护：根据一周</a:t>
            </a:r>
            <a:r>
              <a:rPr lang="en-US" altLang="zh-CN">
                <a:solidFill>
                  <a:schemeClr val="tx1"/>
                </a:solidFill>
              </a:rPr>
              <a:t>/</a:t>
            </a:r>
            <a:r>
              <a:rPr lang="zh-CN" altLang="en-US">
                <a:solidFill>
                  <a:schemeClr val="tx1"/>
                </a:solidFill>
              </a:rPr>
              <a:t>一个月</a:t>
            </a:r>
            <a:r>
              <a:rPr lang="en-US" altLang="zh-CN">
                <a:solidFill>
                  <a:schemeClr val="tx1"/>
                </a:solidFill>
              </a:rPr>
              <a:t>/</a:t>
            </a:r>
            <a:r>
              <a:rPr lang="zh-CN" altLang="en-US">
                <a:solidFill>
                  <a:schemeClr val="tx1"/>
                </a:solidFill>
              </a:rPr>
              <a:t>一年的事件发生数量，可得知平台在什么时段的请求数较多，从而推断平台在什么时候容易出现过载崩溃等等故障，从而重点维护。  获取实时用户数量，了解用户活动变化趋势。</a:t>
            </a:r>
            <a:endParaRPr lang="zh-CN" altLang="en-US">
              <a:solidFill>
                <a:schemeClr val="tx1"/>
              </a:solidFill>
              <a:sym typeface="+mn-ea"/>
            </a:endParaRPr>
          </a:p>
        </p:txBody>
      </p:sp>
      <p:pic>
        <p:nvPicPr>
          <p:cNvPr id="15" name="图片 14" descr="upload_post_object_v2_724888595"/>
          <p:cNvPicPr>
            <a:picLocks noChangeAspect="1"/>
          </p:cNvPicPr>
          <p:nvPr/>
        </p:nvPicPr>
        <p:blipFill>
          <a:blip r:embed="rId3"/>
          <a:stretch>
            <a:fillRect/>
          </a:stretch>
        </p:blipFill>
        <p:spPr>
          <a:xfrm>
            <a:off x="2367327" y="2748235"/>
            <a:ext cx="7179533" cy="34588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03. </a:t>
            </a:r>
            <a:r>
              <a:rPr dirty="0">
                <a:sym typeface="Arial" panose="020B0604020202020204" pitchFamily="34" charset="0"/>
              </a:rPr>
              <a:t>事件</a:t>
            </a:r>
            <a:r>
              <a:rPr lang="en-US" altLang="zh-CN" dirty="0">
                <a:sym typeface="Arial" panose="020B0604020202020204" pitchFamily="34" charset="0"/>
              </a:rPr>
              <a:t>API</a:t>
            </a:r>
            <a:endParaRPr lang="zh-CN" altLang="en-US" dirty="0">
              <a:sym typeface="Arial" panose="020B0604020202020204" pitchFamily="34" charset="0"/>
            </a:endParaRPr>
          </a:p>
        </p:txBody>
      </p:sp>
      <p:sp>
        <p:nvSpPr>
          <p:cNvPr id="8" name="文本框 7"/>
          <p:cNvSpPr txBox="1"/>
          <p:nvPr userDrawn="1"/>
        </p:nvSpPr>
        <p:spPr>
          <a:xfrm>
            <a:off x="594405" y="861060"/>
            <a:ext cx="11003189" cy="3148228"/>
          </a:xfrm>
          <a:prstGeom prst="rect">
            <a:avLst/>
          </a:prstGeom>
          <a:noFill/>
        </p:spPr>
        <p:txBody>
          <a:bodyPr wrap="none" rtlCol="0">
            <a:noAutofit/>
          </a:bodyPr>
          <a:lstStyle/>
          <a:p>
            <a:pPr marL="342900" indent="-342900" algn="l">
              <a:lnSpc>
                <a:spcPct val="120000"/>
              </a:lnSpc>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项目相似度分析</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p>
          <a:p>
            <a:pPr indent="0" algn="l">
              <a:lnSpc>
                <a:spcPct val="120000"/>
              </a:lnSpc>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b="1" dirty="0">
                <a:latin typeface="Arial" panose="020B0604020202020204" pitchFamily="34" charset="0"/>
                <a:ea typeface="微软雅黑" panose="020B0503020204020204" pitchFamily="34" charset="-122"/>
                <a:cs typeface="+mn-ea"/>
                <a:sym typeface="Arial" panose="020B0604020202020204" pitchFamily="34" charset="0"/>
              </a:rPr>
              <a:t>1</a:t>
            </a: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）功能介绍：</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通过仓库事件元数据如</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issue</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commit</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的内容，用户重合度以及触发事件的类型和数量等</a:t>
            </a:r>
          </a:p>
          <a:p>
            <a:pPr indent="0" algn="l">
              <a:lnSpc>
                <a:spcPct val="120000"/>
              </a:lnSpc>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特征，计算项目相似度，利用</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K</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means</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进行聚类。</a:t>
            </a:r>
          </a:p>
          <a:p>
            <a:pPr indent="0" algn="l">
              <a:lnSpc>
                <a:spcPct val="120000"/>
              </a:lnSpc>
              <a:buNone/>
            </a:pPr>
            <a:r>
              <a:rPr lang="zh-CN" altLang="en-US" b="1" dirty="0">
                <a:latin typeface="Arial" panose="020B0604020202020204" pitchFamily="34" charset="0"/>
                <a:ea typeface="微软雅黑" charset="0"/>
                <a:cs typeface="+mn-ea"/>
                <a:sym typeface="Arial" panose="020B0604020202020204" pitchFamily="34" charset="0"/>
              </a:rPr>
              <a:t>     </a:t>
            </a:r>
            <a:r>
              <a:rPr lang="en-US" altLang="zh-CN" b="1" dirty="0">
                <a:latin typeface="Arial" panose="020B0604020202020204" pitchFamily="34" charset="0"/>
                <a:ea typeface="微软雅黑" charset="0"/>
                <a:cs typeface="+mn-ea"/>
                <a:sym typeface="Arial" panose="020B0604020202020204" pitchFamily="34" charset="0"/>
              </a:rPr>
              <a:t>2</a:t>
            </a:r>
            <a:r>
              <a:rPr lang="zh-CN" altLang="en-US" b="1" dirty="0">
                <a:latin typeface="Arial" panose="020B0604020202020204" pitchFamily="34" charset="0"/>
                <a:ea typeface="微软雅黑" charset="0"/>
                <a:cs typeface="+mn-ea"/>
                <a:sym typeface="Arial" panose="020B0604020202020204" pitchFamily="34" charset="0"/>
              </a:rPr>
              <a:t>）应用场景</a:t>
            </a:r>
            <a:r>
              <a:rPr lang="zh-CN" altLang="en-US" dirty="0">
                <a:latin typeface="Arial" panose="020B0604020202020204" pitchFamily="34" charset="0"/>
                <a:ea typeface="微软雅黑" charset="0"/>
                <a:cs typeface="+mn-ea"/>
                <a:sym typeface="Arial" panose="020B0604020202020204" pitchFamily="34" charset="0"/>
              </a:rPr>
              <a:t>：仓库推荐：可以基于此为用户推荐相似的仓库，开发者也可以对同类仓库进行学习；</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descr="upload_post_object_v2_009607354"/>
          <p:cNvPicPr>
            <a:picLocks noChangeAspect="1"/>
          </p:cNvPicPr>
          <p:nvPr/>
        </p:nvPicPr>
        <p:blipFill>
          <a:blip r:embed="rId3"/>
          <a:srcRect l="17014" t="5310" r="13453"/>
          <a:stretch>
            <a:fillRect/>
          </a:stretch>
        </p:blipFill>
        <p:spPr>
          <a:xfrm>
            <a:off x="1479070" y="2896394"/>
            <a:ext cx="4210285" cy="2990374"/>
          </a:xfrm>
          <a:prstGeom prst="rect">
            <a:avLst/>
          </a:prstGeom>
        </p:spPr>
      </p:pic>
      <p:pic>
        <p:nvPicPr>
          <p:cNvPr id="10" name="图片 9" descr="upload_post_object_v2_019915031"/>
          <p:cNvPicPr>
            <a:picLocks noChangeAspect="1"/>
          </p:cNvPicPr>
          <p:nvPr/>
        </p:nvPicPr>
        <p:blipFill>
          <a:blip r:embed="rId4"/>
          <a:srcRect l="18066" t="5455" r="8029" b="606"/>
          <a:stretch>
            <a:fillRect/>
          </a:stretch>
        </p:blipFill>
        <p:spPr>
          <a:xfrm>
            <a:off x="7063996" y="2896419"/>
            <a:ext cx="4115524" cy="2887696"/>
          </a:xfrm>
          <a:prstGeom prst="rect">
            <a:avLst/>
          </a:prstGeom>
        </p:spPr>
      </p:pic>
      <p:sp>
        <p:nvSpPr>
          <p:cNvPr id="12" name="文本框 11"/>
          <p:cNvSpPr txBox="1"/>
          <p:nvPr userDrawn="1"/>
        </p:nvSpPr>
        <p:spPr>
          <a:xfrm>
            <a:off x="2438433" y="6353490"/>
            <a:ext cx="7315200" cy="321945"/>
          </a:xfrm>
          <a:prstGeom prst="rect">
            <a:avLst/>
          </a:prstGeom>
          <a:noFill/>
        </p:spPr>
        <p:txBody>
          <a:bodyPr wrap="square" rtlCol="0" anchor="t">
            <a:spAutoFit/>
          </a:bodyPr>
          <a:lstStyle/>
          <a:p>
            <a:pPr algn="ctr"/>
            <a:r>
              <a:rPr lang="zh-CN" altLang="en-US" sz="1500" dirty="0">
                <a:latin typeface="Arial" panose="020B0604020202020204" pitchFamily="34" charset="0"/>
                <a:ea typeface="微软雅黑" charset="0"/>
                <a:cs typeface="+mn-ea"/>
                <a:sym typeface="Arial" panose="020B0604020202020204" pitchFamily="34" charset="0"/>
              </a:rPr>
              <a:t>基于事件元数据进行项目聚类</a:t>
            </a:r>
            <a:endParaRPr lang="zh-CN" alt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userDrawn="1"/>
        </p:nvSpPr>
        <p:spPr>
          <a:xfrm>
            <a:off x="2825126" y="5966085"/>
            <a:ext cx="1122785" cy="323850"/>
          </a:xfrm>
          <a:prstGeom prst="rect">
            <a:avLst/>
          </a:prstGeom>
          <a:noFill/>
        </p:spPr>
        <p:txBody>
          <a:bodyPr wrap="square" rtlCol="0" anchor="t">
            <a:noAutofit/>
          </a:bodyPr>
          <a:lstStyle/>
          <a:p>
            <a:pPr algn="ctr"/>
            <a:r>
              <a:rPr lang="en-US" altLang="zh-CN" sz="1500" dirty="0">
                <a:latin typeface="Arial" panose="020B0604020202020204" pitchFamily="34" charset="0"/>
                <a:ea typeface="微软雅黑" charset="0"/>
                <a:cs typeface="+mn-ea"/>
                <a:sym typeface="Arial" panose="020B0604020202020204" pitchFamily="34" charset="0"/>
              </a:rPr>
              <a:t>100</a:t>
            </a:r>
            <a:r>
              <a:rPr lang="zh-CN" altLang="en-US" sz="1500" dirty="0">
                <a:latin typeface="Arial" panose="020B0604020202020204" pitchFamily="34" charset="0"/>
                <a:ea typeface="微软雅黑" charset="0"/>
                <a:cs typeface="+mn-ea"/>
                <a:sym typeface="Arial" panose="020B0604020202020204" pitchFamily="34" charset="0"/>
              </a:rPr>
              <a:t>个 </a:t>
            </a:r>
            <a:r>
              <a:rPr lang="en-US" altLang="zh-CN" sz="1500" dirty="0">
                <a:latin typeface="Arial" panose="020B0604020202020204" pitchFamily="34" charset="0"/>
                <a:ea typeface="微软雅黑" charset="0"/>
                <a:cs typeface="+mn-ea"/>
                <a:sym typeface="Arial" panose="020B0604020202020204" pitchFamily="34" charset="0"/>
              </a:rPr>
              <a:t>5</a:t>
            </a:r>
            <a:r>
              <a:rPr lang="zh-CN" altLang="en-US" sz="1500" dirty="0">
                <a:latin typeface="Arial" panose="020B0604020202020204" pitchFamily="34" charset="0"/>
                <a:ea typeface="微软雅黑" charset="0"/>
                <a:cs typeface="+mn-ea"/>
                <a:sym typeface="Arial" panose="020B0604020202020204" pitchFamily="34" charset="0"/>
              </a:rPr>
              <a:t>类</a:t>
            </a:r>
          </a:p>
        </p:txBody>
      </p:sp>
      <p:sp>
        <p:nvSpPr>
          <p:cNvPr id="14" name="文本框 13"/>
          <p:cNvSpPr txBox="1"/>
          <p:nvPr userDrawn="1"/>
        </p:nvSpPr>
        <p:spPr>
          <a:xfrm>
            <a:off x="8256853" y="5886768"/>
            <a:ext cx="1496747" cy="402507"/>
          </a:xfrm>
          <a:prstGeom prst="rect">
            <a:avLst/>
          </a:prstGeom>
          <a:noFill/>
        </p:spPr>
        <p:txBody>
          <a:bodyPr wrap="square" rtlCol="0" anchor="t">
            <a:noAutofit/>
          </a:bodyPr>
          <a:lstStyle/>
          <a:p>
            <a:pPr algn="ctr"/>
            <a:r>
              <a:rPr lang="en-US" altLang="zh-CN" sz="1500" dirty="0">
                <a:latin typeface="Arial" panose="020B0604020202020204" pitchFamily="34" charset="0"/>
                <a:ea typeface="微软雅黑" charset="0"/>
                <a:cs typeface="+mn-ea"/>
                <a:sym typeface="Arial" panose="020B0604020202020204" pitchFamily="34" charset="0"/>
              </a:rPr>
              <a:t>200</a:t>
            </a:r>
            <a:r>
              <a:rPr lang="zh-CN" altLang="en-US" sz="1500" dirty="0">
                <a:latin typeface="Arial" panose="020B0604020202020204" pitchFamily="34" charset="0"/>
                <a:ea typeface="微软雅黑" charset="0"/>
                <a:cs typeface="+mn-ea"/>
                <a:sym typeface="Arial" panose="020B0604020202020204" pitchFamily="34" charset="0"/>
              </a:rPr>
              <a:t>个 </a:t>
            </a:r>
            <a:r>
              <a:rPr lang="en-US" altLang="zh-CN" sz="1500" dirty="0">
                <a:latin typeface="Arial" panose="020B0604020202020204" pitchFamily="34" charset="0"/>
                <a:ea typeface="微软雅黑" charset="0"/>
                <a:cs typeface="+mn-ea"/>
                <a:sym typeface="Arial" panose="020B0604020202020204" pitchFamily="34" charset="0"/>
              </a:rPr>
              <a:t>10</a:t>
            </a:r>
            <a:r>
              <a:rPr lang="zh-CN" altLang="en-US" sz="1500" dirty="0">
                <a:latin typeface="Arial" panose="020B0604020202020204" pitchFamily="34" charset="0"/>
                <a:ea typeface="微软雅黑" charset="0"/>
                <a:cs typeface="+mn-ea"/>
                <a:sym typeface="Arial" panose="020B0604020202020204" pitchFamily="34" charset="0"/>
              </a:rPr>
              <a:t>类</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794074" cy="7196667"/>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a:t>
            </a:r>
            <a:r>
              <a:rPr lang="en-US" altLang="zh-CN" dirty="0">
                <a:latin typeface="Arial" panose="020B0604020202020204" pitchFamily="34" charset="0"/>
                <a:sym typeface="Arial" panose="020B0604020202020204" pitchFamily="34" charset="0"/>
              </a:rPr>
              <a:t>4</a:t>
            </a:r>
            <a:r>
              <a:rPr lang="en-US" altLang="zh-CN" dirty="0">
                <a:sym typeface="Arial" panose="020B0604020202020204" pitchFamily="34" charset="0"/>
              </a:rPr>
              <a:t>. </a:t>
            </a:r>
            <a:r>
              <a:rPr dirty="0">
                <a:sym typeface="Arial" panose="020B0604020202020204" pitchFamily="34" charset="0"/>
              </a:rPr>
              <a:t>提交</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656685" y="774966"/>
            <a:ext cx="10561604" cy="4680000"/>
          </a:xfrm>
          <a:prstGeom prst="rect">
            <a:avLst/>
          </a:prstGeom>
          <a:noFill/>
        </p:spPr>
        <p:txBody>
          <a:bodyPr wrap="square">
            <a:noAutofit/>
          </a:bodyPr>
          <a:lstStyle/>
          <a:p>
            <a:pPr marL="342900" indent="-342900" fontAlgn="auto">
              <a:lnSpc>
                <a:spcPct val="150000"/>
              </a:lnSpc>
              <a:buFont typeface="Arial" panose="020B0604020202020204" pitchFamily="34" charset="0"/>
              <a:buChar char="•"/>
            </a:pPr>
            <a:r>
              <a:rPr lang="zh-CN" altLang="en-US" sz="2200" b="1" dirty="0"/>
              <a:t>提交模式分析</a:t>
            </a:r>
          </a:p>
          <a:p>
            <a:pPr marL="800100" lvl="1" indent="-342900" fontAlgn="auto">
              <a:lnSpc>
                <a:spcPct val="150000"/>
              </a:lnSpc>
              <a:buFont typeface="Arial" panose="020B0604020202020204" pitchFamily="34" charset="0"/>
              <a:buChar char="•"/>
            </a:pPr>
            <a:r>
              <a:rPr lang="zh-CN" altLang="en-US" sz="2200" dirty="0"/>
              <a:t>对一些仓库的提交情况进行统计分析，包括提交的频率、规模、时间分布以及与提交相关的开发者协作模式。</a:t>
            </a:r>
          </a:p>
          <a:p>
            <a:pPr marL="800100" lvl="1" indent="-342900">
              <a:buFont typeface="Arial" panose="020B0604020202020204" pitchFamily="34" charset="0"/>
              <a:buChar char="•"/>
            </a:pPr>
            <a:endParaRPr lang="zh-CN" altLang="en-US" sz="2200" b="1" dirty="0"/>
          </a:p>
          <a:p>
            <a:pPr marL="800100" lvl="1" indent="-342900">
              <a:buFont typeface="Arial" panose="020B0604020202020204" pitchFamily="34" charset="0"/>
              <a:buChar char="•"/>
            </a:pPr>
            <a:endParaRPr lang="en-US" altLang="zh-CN" sz="2200" b="1" dirty="0"/>
          </a:p>
        </p:txBody>
      </p:sp>
      <p:pic>
        <p:nvPicPr>
          <p:cNvPr id="5" name="图片 4" descr="upload_post_object_v2_330365846"/>
          <p:cNvPicPr>
            <a:picLocks noChangeAspect="1"/>
          </p:cNvPicPr>
          <p:nvPr/>
        </p:nvPicPr>
        <p:blipFill>
          <a:blip r:embed="rId4"/>
          <a:stretch>
            <a:fillRect/>
          </a:stretch>
        </p:blipFill>
        <p:spPr>
          <a:xfrm>
            <a:off x="1118235" y="2418080"/>
            <a:ext cx="10850880" cy="4500245"/>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12700"/>
            <a:ext cx="12192000" cy="6858000"/>
          </a:xfrm>
          <a:prstGeom prst="rect">
            <a:avLst/>
          </a:prstGeom>
        </p:spPr>
      </p:pic>
      <p:pic>
        <p:nvPicPr>
          <p:cNvPr id="5" name="图片 4" descr="upload_post_object_v2_681720675"/>
          <p:cNvPicPr>
            <a:picLocks noChangeAspect="1"/>
          </p:cNvPicPr>
          <p:nvPr/>
        </p:nvPicPr>
        <p:blipFill>
          <a:blip r:embed="rId4"/>
          <a:stretch>
            <a:fillRect/>
          </a:stretch>
        </p:blipFill>
        <p:spPr>
          <a:xfrm>
            <a:off x="161925" y="1682750"/>
            <a:ext cx="5579745" cy="4568190"/>
          </a:xfrm>
          <a:prstGeom prst="rect">
            <a:avLst/>
          </a:prstGeom>
          <a:effectLst>
            <a:outerShdw blurRad="63500" sx="102000" sy="102000" algn="ctr" rotWithShape="0">
              <a:prstClr val="black">
                <a:alpha val="40000"/>
              </a:prstClr>
            </a:outerShdw>
          </a:effectLst>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a:t>
            </a:r>
            <a:r>
              <a:rPr lang="en-US" altLang="zh-CN" dirty="0">
                <a:latin typeface="Arial" panose="020B0604020202020204" pitchFamily="34" charset="0"/>
                <a:sym typeface="Arial" panose="020B0604020202020204" pitchFamily="34" charset="0"/>
              </a:rPr>
              <a:t>4</a:t>
            </a:r>
            <a:r>
              <a:rPr lang="en-US" altLang="zh-CN" dirty="0">
                <a:sym typeface="Arial" panose="020B0604020202020204" pitchFamily="34" charset="0"/>
              </a:rPr>
              <a:t>. </a:t>
            </a:r>
            <a:r>
              <a:rPr dirty="0">
                <a:sym typeface="Arial" panose="020B0604020202020204" pitchFamily="34" charset="0"/>
              </a:rPr>
              <a:t>提交</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656685" y="1089291"/>
            <a:ext cx="10561604" cy="4680000"/>
          </a:xfrm>
          <a:prstGeom prst="rect">
            <a:avLst/>
          </a:prstGeom>
          <a:noFill/>
        </p:spPr>
        <p:txBody>
          <a:bodyPr wrap="square">
            <a:noAutofit/>
          </a:bodyPr>
          <a:lstStyle/>
          <a:p>
            <a:pPr marL="342900" indent="-342900">
              <a:buFont typeface="Arial" panose="020B0604020202020204" pitchFamily="34" charset="0"/>
              <a:buChar char="•"/>
            </a:pPr>
            <a:r>
              <a:rPr lang="zh-CN" altLang="en-US" sz="2200" b="1" dirty="0"/>
              <a:t>提交模式分析</a:t>
            </a:r>
            <a:endParaRPr lang="en-US" altLang="zh-CN" sz="2200" b="1" dirty="0"/>
          </a:p>
        </p:txBody>
      </p:sp>
      <p:pic>
        <p:nvPicPr>
          <p:cNvPr id="2" name="图片 1" descr="upload_post_object_v2_380941309"/>
          <p:cNvPicPr>
            <a:picLocks noChangeAspect="1"/>
          </p:cNvPicPr>
          <p:nvPr/>
        </p:nvPicPr>
        <p:blipFill>
          <a:blip r:embed="rId5"/>
          <a:srcRect l="5559"/>
          <a:stretch>
            <a:fillRect/>
          </a:stretch>
        </p:blipFill>
        <p:spPr>
          <a:xfrm>
            <a:off x="5741670" y="243840"/>
            <a:ext cx="6353810" cy="608330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794074" cy="7196667"/>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a:t>
            </a:r>
            <a:r>
              <a:rPr lang="en-US" altLang="zh-CN" dirty="0">
                <a:latin typeface="Arial" panose="020B0604020202020204" pitchFamily="34" charset="0"/>
                <a:sym typeface="Arial" panose="020B0604020202020204" pitchFamily="34" charset="0"/>
              </a:rPr>
              <a:t>4</a:t>
            </a:r>
            <a:r>
              <a:rPr lang="en-US" altLang="zh-CN" dirty="0">
                <a:sym typeface="Arial" panose="020B0604020202020204" pitchFamily="34" charset="0"/>
              </a:rPr>
              <a:t>. </a:t>
            </a:r>
            <a:r>
              <a:rPr dirty="0">
                <a:sym typeface="Arial" panose="020B0604020202020204" pitchFamily="34" charset="0"/>
              </a:rPr>
              <a:t>提交</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601327" y="1335741"/>
            <a:ext cx="10561604" cy="4680000"/>
          </a:xfrm>
          <a:prstGeom prst="rect">
            <a:avLst/>
          </a:prstGeom>
          <a:noFill/>
        </p:spPr>
        <p:txBody>
          <a:bodyPr wrap="square">
            <a:noAutofit/>
          </a:bodyPr>
          <a:lstStyle/>
          <a:p>
            <a:pPr marL="342900" indent="-342900" fontAlgn="auto">
              <a:lnSpc>
                <a:spcPct val="150000"/>
              </a:lnSpc>
              <a:buFont typeface="Arial" panose="020B0604020202020204" pitchFamily="34" charset="0"/>
              <a:buChar char="•"/>
            </a:pPr>
            <a:r>
              <a:rPr lang="zh-CN" altLang="en-US" sz="2400" b="1" dirty="0">
                <a:sym typeface="+mn-ea"/>
              </a:rPr>
              <a:t>基于大模型的提交分析</a:t>
            </a:r>
          </a:p>
          <a:p>
            <a:pPr marL="800100" lvl="1" indent="-342900" fontAlgn="auto">
              <a:lnSpc>
                <a:spcPct val="150000"/>
              </a:lnSpc>
              <a:buFont typeface="Arial" panose="020B0604020202020204" pitchFamily="34" charset="0"/>
              <a:buChar char="•"/>
            </a:pPr>
            <a:r>
              <a:rPr lang="zh-CN" altLang="en-US" dirty="0">
                <a:sym typeface="+mn-ea"/>
              </a:rPr>
              <a:t>热门仓库时常面临大量提交，包含复杂的文本信息</a:t>
            </a:r>
          </a:p>
          <a:p>
            <a:pPr marL="800100" lvl="1" indent="-342900" fontAlgn="auto">
              <a:lnSpc>
                <a:spcPct val="150000"/>
              </a:lnSpc>
              <a:buFont typeface="Arial" panose="020B0604020202020204" pitchFamily="34" charset="0"/>
              <a:buChar char="•"/>
            </a:pPr>
            <a:r>
              <a:rPr lang="zh-CN" altLang="en-US" dirty="0">
                <a:sym typeface="+mn-ea"/>
              </a:rPr>
              <a:t>如何利用提交文本中包含的丰富信息，细粒度地分析提交内容和作用</a:t>
            </a:r>
          </a:p>
          <a:p>
            <a:pPr marL="800100" lvl="1" indent="-342900" fontAlgn="auto">
              <a:lnSpc>
                <a:spcPct val="150000"/>
              </a:lnSpc>
              <a:buFont typeface="Arial" panose="020B0604020202020204" pitchFamily="34" charset="0"/>
              <a:buChar char="•"/>
            </a:pPr>
            <a:r>
              <a:rPr lang="zh-CN" altLang="en-US" dirty="0">
                <a:sym typeface="+mn-ea"/>
              </a:rPr>
              <a:t>通过对提交内容的分析，快速建立对项目开发模式、人员分配的了解</a:t>
            </a:r>
          </a:p>
          <a:p>
            <a:pPr marL="800100" lvl="1" indent="-342900" fontAlgn="auto">
              <a:lnSpc>
                <a:spcPct val="150000"/>
              </a:lnSpc>
              <a:buFont typeface="Arial" panose="020B0604020202020204" pitchFamily="34" charset="0"/>
              <a:buChar char="•"/>
            </a:pPr>
            <a:endParaRPr lang="zh-CN" altLang="en-US" dirty="0">
              <a:sym typeface="+mn-ea"/>
            </a:endParaRPr>
          </a:p>
          <a:p>
            <a:pPr marL="342900" lvl="0" indent="-342900" fontAlgn="auto">
              <a:lnSpc>
                <a:spcPct val="150000"/>
              </a:lnSpc>
              <a:buFont typeface="Arial" panose="020B0604020202020204" pitchFamily="34" charset="0"/>
              <a:buChar char="•"/>
            </a:pPr>
            <a:r>
              <a:rPr lang="zh-CN" altLang="en-US" dirty="0">
                <a:sym typeface="+mn-ea"/>
              </a:rPr>
              <a:t>基于上下文学习（</a:t>
            </a:r>
            <a:r>
              <a:rPr lang="en-US" altLang="zh-CN" dirty="0">
                <a:sym typeface="+mn-ea"/>
              </a:rPr>
              <a:t>In</a:t>
            </a:r>
            <a:r>
              <a:rPr lang="zh-CN" altLang="en-US" dirty="0">
                <a:sym typeface="+mn-ea"/>
              </a:rPr>
              <a:t>-</a:t>
            </a:r>
            <a:r>
              <a:rPr lang="en-US" altLang="zh-CN" dirty="0">
                <a:sym typeface="+mn-ea"/>
              </a:rPr>
              <a:t>Context Learning</a:t>
            </a:r>
            <a:r>
              <a:rPr lang="zh-CN" altLang="en-US" dirty="0">
                <a:sym typeface="+mn-ea"/>
              </a:rPr>
              <a:t>），利用大模型进行零样本分类</a:t>
            </a:r>
          </a:p>
          <a:p>
            <a:pPr marL="342900" lvl="0" indent="-342900" fontAlgn="auto">
              <a:lnSpc>
                <a:spcPct val="150000"/>
              </a:lnSpc>
              <a:buFont typeface="Arial" panose="020B0604020202020204" pitchFamily="34" charset="0"/>
              <a:buChar char="•"/>
            </a:pPr>
            <a:r>
              <a:rPr lang="zh-CN" altLang="en-US" dirty="0">
                <a:sym typeface="+mn-ea"/>
              </a:rPr>
              <a:t>区分漏洞修复</a:t>
            </a:r>
            <a:r>
              <a:rPr lang="en-US" altLang="zh-CN" dirty="0">
                <a:sym typeface="+mn-ea"/>
              </a:rPr>
              <a:t>, </a:t>
            </a:r>
            <a:r>
              <a:rPr lang="zh-CN" altLang="en-US" dirty="0">
                <a:sym typeface="+mn-ea"/>
              </a:rPr>
              <a:t>实现新功能</a:t>
            </a:r>
            <a:r>
              <a:rPr lang="en-US" altLang="zh-CN" dirty="0">
                <a:sym typeface="+mn-ea"/>
              </a:rPr>
              <a:t>, </a:t>
            </a:r>
            <a:r>
              <a:rPr lang="zh-CN" altLang="en-US" dirty="0">
                <a:sym typeface="+mn-ea"/>
              </a:rPr>
              <a:t>逻辑重构</a:t>
            </a:r>
            <a:r>
              <a:rPr lang="en-US" altLang="zh-CN" dirty="0">
                <a:sym typeface="+mn-ea"/>
              </a:rPr>
              <a:t>, </a:t>
            </a:r>
            <a:r>
              <a:rPr lang="zh-CN" altLang="en-US" dirty="0">
                <a:sym typeface="+mn-ea"/>
              </a:rPr>
              <a:t>添加文档</a:t>
            </a:r>
            <a:r>
              <a:rPr lang="en-US" altLang="zh-CN" dirty="0">
                <a:sym typeface="+mn-ea"/>
              </a:rPr>
              <a:t>, </a:t>
            </a:r>
            <a:r>
              <a:rPr lang="zh-CN" altLang="en-US" dirty="0">
                <a:sym typeface="+mn-ea"/>
              </a:rPr>
              <a:t>格式修正几类提交</a:t>
            </a:r>
          </a:p>
          <a:p>
            <a:pPr marL="342900" lvl="0" indent="-342900" fontAlgn="auto">
              <a:lnSpc>
                <a:spcPct val="150000"/>
              </a:lnSpc>
              <a:buFont typeface="Arial" panose="020B0604020202020204" pitchFamily="34" charset="0"/>
              <a:buChar char="•"/>
            </a:pPr>
            <a:r>
              <a:rPr lang="zh-CN" altLang="en-US" dirty="0">
                <a:sym typeface="+mn-ea"/>
              </a:rPr>
              <a:t>本地容器部署</a:t>
            </a:r>
            <a:r>
              <a:rPr lang="en-US" altLang="zh-CN" dirty="0">
                <a:sym typeface="+mn-ea"/>
              </a:rPr>
              <a:t>Mistral</a:t>
            </a:r>
            <a:r>
              <a:rPr lang="zh-CN" altLang="en-US" dirty="0">
                <a:sym typeface="+mn-ea"/>
              </a:rPr>
              <a:t>-</a:t>
            </a:r>
            <a:r>
              <a:rPr lang="en-US" altLang="zh-CN" dirty="0">
                <a:sym typeface="+mn-ea"/>
              </a:rPr>
              <a:t>7B</a:t>
            </a:r>
            <a:r>
              <a:rPr lang="zh-CN" altLang="en-US" dirty="0">
                <a:sym typeface="+mn-ea"/>
              </a:rPr>
              <a:t>模型，针对单卡</a:t>
            </a:r>
            <a:r>
              <a:rPr lang="en-US" altLang="zh-CN" dirty="0">
                <a:sym typeface="+mn-ea"/>
              </a:rPr>
              <a:t>RTX 4090</a:t>
            </a:r>
            <a:r>
              <a:rPr lang="zh-CN" altLang="en-US" dirty="0">
                <a:sym typeface="+mn-ea"/>
              </a:rPr>
              <a:t>性能调优，支持数十并发</a:t>
            </a:r>
          </a:p>
          <a:p>
            <a:pPr marL="342900" lvl="0" indent="-342900" fontAlgn="auto">
              <a:lnSpc>
                <a:spcPct val="150000"/>
              </a:lnSpc>
              <a:buFont typeface="Arial" panose="020B0604020202020204" pitchFamily="34" charset="0"/>
              <a:buChar char="•"/>
            </a:pPr>
            <a:r>
              <a:rPr lang="zh-CN" altLang="en-US" dirty="0">
                <a:sym typeface="+mn-ea"/>
              </a:rPr>
              <a:t>利用</a:t>
            </a:r>
            <a:r>
              <a:rPr lang="en-US" altLang="zh-CN" dirty="0">
                <a:sym typeface="+mn-ea"/>
              </a:rPr>
              <a:t>Docker</a:t>
            </a:r>
            <a:r>
              <a:rPr lang="zh-CN" altLang="en-US" dirty="0">
                <a:sym typeface="+mn-ea"/>
              </a:rPr>
              <a:t>+</a:t>
            </a:r>
            <a:r>
              <a:rPr lang="en-US" altLang="zh-CN" dirty="0">
                <a:sym typeface="+mn-ea"/>
              </a:rPr>
              <a:t>Tailscale</a:t>
            </a:r>
            <a:r>
              <a:rPr lang="zh-CN" altLang="en-US" dirty="0">
                <a:sym typeface="+mn-ea"/>
              </a:rPr>
              <a:t>组网，实现分布式推理，支持多机多卡推理</a:t>
            </a:r>
          </a:p>
          <a:p>
            <a:pPr marL="342900" lvl="0" indent="-342900" fontAlgn="auto">
              <a:lnSpc>
                <a:spcPct val="150000"/>
              </a:lnSpc>
              <a:buFont typeface="Arial" panose="020B0604020202020204" pitchFamily="34" charset="0"/>
              <a:buChar char="•"/>
            </a:pPr>
            <a:endParaRPr lang="zh-CN" altLang="en-US" dirty="0">
              <a:sym typeface="+mn-ea"/>
            </a:endParaRPr>
          </a:p>
          <a:p>
            <a:pPr marL="342900" lvl="0" indent="-342900" fontAlgn="auto">
              <a:lnSpc>
                <a:spcPct val="150000"/>
              </a:lnSpc>
              <a:buFont typeface="Arial" panose="020B0604020202020204" pitchFamily="34" charset="0"/>
              <a:buChar char="•"/>
            </a:pPr>
            <a:endParaRPr lang="zh-CN" altLang="en-US" dirty="0">
              <a:sym typeface="+mn-ea"/>
            </a:endParaRPr>
          </a:p>
          <a:p>
            <a:pPr marL="342900" lvl="0" indent="-342900" fontAlgn="auto">
              <a:lnSpc>
                <a:spcPct val="150000"/>
              </a:lnSpc>
              <a:buFont typeface="Arial" panose="020B0604020202020204" pitchFamily="34" charset="0"/>
              <a:buChar char="•"/>
            </a:pPr>
            <a:endParaRPr lang="zh-CN" altLang="en-US" dirty="0">
              <a:sym typeface="+mn-ea"/>
            </a:endParaRPr>
          </a:p>
          <a:p>
            <a:pPr marL="800100" lvl="1" indent="-342900" fontAlgn="auto">
              <a:lnSpc>
                <a:spcPct val="150000"/>
              </a:lnSpc>
              <a:buFont typeface="Arial" panose="020B0604020202020204" pitchFamily="34" charset="0"/>
              <a:buChar char="•"/>
            </a:pPr>
            <a:endParaRPr lang="zh-CN" altLang="en-US" dirty="0">
              <a:sym typeface="+mn-ea"/>
            </a:endParaRPr>
          </a:p>
          <a:p>
            <a:pPr marL="800100" lvl="1" indent="-342900" fontAlgn="auto">
              <a:lnSpc>
                <a:spcPct val="150000"/>
              </a:lnSpc>
              <a:buFont typeface="Arial" panose="020B0604020202020204" pitchFamily="34" charset="0"/>
              <a:buChar char="•"/>
            </a:pPr>
            <a:endParaRPr lang="zh-CN" altLang="en-US" sz="2400" dirty="0">
              <a:sym typeface="+mn-ea"/>
            </a:endParaRPr>
          </a:p>
          <a:p>
            <a:pPr marL="800100" lvl="1" indent="-342900" fontAlgn="auto">
              <a:lnSpc>
                <a:spcPct val="150000"/>
              </a:lnSpc>
              <a:buFont typeface="Arial" panose="020B0604020202020204" pitchFamily="34" charset="0"/>
              <a:buChar char="•"/>
            </a:pPr>
            <a:endParaRPr lang="zh-CN" altLang="en-US" sz="2400" dirty="0">
              <a:sym typeface="+mn-ea"/>
            </a:endParaRPr>
          </a:p>
          <a:p>
            <a:pPr marL="800100" lvl="1" indent="-342900" fontAlgn="auto">
              <a:lnSpc>
                <a:spcPct val="150000"/>
              </a:lnSpc>
              <a:buFont typeface="Arial" panose="020B0604020202020204" pitchFamily="34" charset="0"/>
              <a:buChar char="•"/>
            </a:pPr>
            <a:endParaRPr lang="zh-CN" altLang="en-US" sz="2400" dirty="0"/>
          </a:p>
          <a:p>
            <a:pPr marL="800100" lvl="1" indent="-342900" fontAlgn="auto">
              <a:lnSpc>
                <a:spcPct val="150000"/>
              </a:lnSpc>
              <a:buFont typeface="Arial" panose="020B0604020202020204" pitchFamily="34" charset="0"/>
              <a:buChar char="•"/>
            </a:pPr>
            <a:endParaRPr lang="zh-CN" altLang="en-US" sz="2200" dirty="0"/>
          </a:p>
          <a:p>
            <a:pPr marL="800100" lvl="1" indent="-342900">
              <a:buFont typeface="Arial" panose="020B0604020202020204" pitchFamily="34" charset="0"/>
              <a:buChar char="•"/>
            </a:pPr>
            <a:endParaRPr lang="zh-CN" altLang="en-US" sz="2200" dirty="0"/>
          </a:p>
          <a:p>
            <a:pPr marL="800100" lvl="1" indent="-342900">
              <a:buFont typeface="Arial" panose="020B0604020202020204" pitchFamily="34" charset="0"/>
              <a:buChar char="•"/>
            </a:pPr>
            <a:endParaRPr lang="en-US" altLang="zh-CN" sz="2200" dirty="0"/>
          </a:p>
        </p:txBody>
      </p:sp>
      <p:pic>
        <p:nvPicPr>
          <p:cNvPr id="2" name="图片 1" descr="upload_post_object_v2_182890065"/>
          <p:cNvPicPr>
            <a:picLocks noChangeAspect="1"/>
          </p:cNvPicPr>
          <p:nvPr/>
        </p:nvPicPr>
        <p:blipFill>
          <a:blip r:embed="rId4"/>
          <a:stretch>
            <a:fillRect/>
          </a:stretch>
        </p:blipFill>
        <p:spPr>
          <a:xfrm>
            <a:off x="8745172" y="2432091"/>
            <a:ext cx="4042371" cy="3022849"/>
          </a:xfrm>
          <a:prstGeom prst="rect">
            <a:avLst/>
          </a:prstGeom>
        </p:spPr>
      </p:pic>
      <p:pic>
        <p:nvPicPr>
          <p:cNvPr id="3" name="图片 2" descr="upload_post_object_v2_632375822"/>
          <p:cNvPicPr>
            <a:picLocks noChangeAspect="1"/>
          </p:cNvPicPr>
          <p:nvPr/>
        </p:nvPicPr>
        <p:blipFill>
          <a:blip r:embed="rId5"/>
          <a:stretch>
            <a:fillRect/>
          </a:stretch>
        </p:blipFill>
        <p:spPr>
          <a:xfrm>
            <a:off x="10695852" y="1678353"/>
            <a:ext cx="2091750" cy="514637"/>
          </a:xfrm>
          <a:prstGeom prst="rect">
            <a:avLst/>
          </a:prstGeom>
        </p:spPr>
      </p:pic>
      <p:pic>
        <p:nvPicPr>
          <p:cNvPr id="6" name="图片 5" descr="upload_post_object_v2_320794914"/>
          <p:cNvPicPr>
            <a:picLocks noChangeAspect="1"/>
          </p:cNvPicPr>
          <p:nvPr/>
        </p:nvPicPr>
        <p:blipFill>
          <a:blip r:embed="rId6"/>
          <a:stretch>
            <a:fillRect/>
          </a:stretch>
        </p:blipFill>
        <p:spPr>
          <a:xfrm>
            <a:off x="8751701" y="1678353"/>
            <a:ext cx="1944150" cy="5146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项目背景</a:t>
            </a:r>
            <a:endParaRPr lang="zh-CN" altLang="en-US"/>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3</a:t>
            </a:fld>
            <a:r>
              <a:rPr lang="zh-CN" altLang="en-US"/>
              <a:t> </a:t>
            </a:r>
            <a:r>
              <a:rPr lang="en-US" altLang="zh-CN"/>
              <a:t>&gt;</a:t>
            </a:r>
            <a:endParaRPr lang="zh-CN" altLang="en-US" dirty="0"/>
          </a:p>
        </p:txBody>
      </p:sp>
      <p:sp>
        <p:nvSpPr>
          <p:cNvPr id="5" name="文本框 4"/>
          <p:cNvSpPr txBox="1"/>
          <p:nvPr userDrawn="1"/>
        </p:nvSpPr>
        <p:spPr>
          <a:xfrm>
            <a:off x="690721" y="2882265"/>
            <a:ext cx="4100513" cy="3169285"/>
          </a:xfrm>
          <a:prstGeom prst="rect">
            <a:avLst/>
          </a:prstGeom>
          <a:noFill/>
        </p:spPr>
        <p:txBody>
          <a:bodyPr wrap="square" rtlCol="0" anchor="t">
            <a:noAutofit/>
          </a:bodyPr>
          <a:lstStyle/>
          <a:p>
            <a:pPr marL="342900" indent="-342900" algn="l" fontAlgn="auto">
              <a:lnSpc>
                <a:spcPts val="2800"/>
              </a:lnSpc>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趋势分析</a:t>
            </a:r>
          </a:p>
          <a:p>
            <a:pPr marL="800100" lvl="1" indent="-342900" algn="l" fontAlgn="auto">
              <a:lnSpc>
                <a:spcPts val="2800"/>
              </a:lnSpc>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编程语言或框架的使用趋势</a:t>
            </a:r>
          </a:p>
          <a:p>
            <a:pPr marL="800100" lvl="1" indent="-342900" algn="l" fontAlgn="auto">
              <a:lnSpc>
                <a:spcPts val="2800"/>
              </a:lnSpc>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软件的演变历程</a:t>
            </a:r>
          </a:p>
          <a:p>
            <a:pPr marL="342900" indent="-342900" algn="l" fontAlgn="auto">
              <a:lnSpc>
                <a:spcPts val="2800"/>
              </a:lnSpc>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开发者活跃度</a:t>
            </a:r>
          </a:p>
          <a:p>
            <a:pPr marL="800100" lvl="1" indent="-342900" algn="l" fontAlgn="auto">
              <a:lnSpc>
                <a:spcPts val="2800"/>
              </a:lnSpc>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研究开发者的行为和互动</a:t>
            </a:r>
          </a:p>
          <a:p>
            <a:pPr marL="800100" lvl="1" indent="-342900" algn="l" fontAlgn="auto">
              <a:lnSpc>
                <a:spcPts val="2800"/>
              </a:lnSpc>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了解开发团队的合作模式</a:t>
            </a:r>
          </a:p>
          <a:p>
            <a:pPr marL="342900" indent="-342900" algn="l" fontAlgn="auto">
              <a:lnSpc>
                <a:spcPts val="2800"/>
              </a:lnSpc>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项目评估</a:t>
            </a:r>
          </a:p>
          <a:p>
            <a:pPr marL="800100" lvl="1" indent="-342900" algn="l" fontAlgn="auto">
              <a:lnSpc>
                <a:spcPts val="2800"/>
              </a:lnSpc>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预测项目的质量</a:t>
            </a:r>
          </a:p>
          <a:p>
            <a:pPr marL="800100" lvl="1" indent="-342900" algn="l" fontAlgn="auto">
              <a:lnSpc>
                <a:spcPts val="2800"/>
              </a:lnSpc>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预计软件的维护成本</a:t>
            </a:r>
          </a:p>
          <a:p>
            <a:pPr marL="342900" indent="-342900" algn="l" fontAlgn="auto">
              <a:lnSpc>
                <a:spcPts val="2800"/>
              </a:lnSpc>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a:t>
            </a:r>
          </a:p>
        </p:txBody>
      </p:sp>
      <p:pic>
        <p:nvPicPr>
          <p:cNvPr id="6" name="图片 5" descr="upload_post_object_v2_265374633"/>
          <p:cNvPicPr>
            <a:picLocks noChangeAspect="1"/>
          </p:cNvPicPr>
          <p:nvPr/>
        </p:nvPicPr>
        <p:blipFill>
          <a:blip r:embed="rId3"/>
          <a:stretch>
            <a:fillRect/>
          </a:stretch>
        </p:blipFill>
        <p:spPr>
          <a:xfrm>
            <a:off x="5280730" y="748788"/>
            <a:ext cx="6720770" cy="3215993"/>
          </a:xfrm>
          <a:prstGeom prst="rect">
            <a:avLst/>
          </a:prstGeom>
        </p:spPr>
      </p:pic>
      <p:sp>
        <p:nvSpPr>
          <p:cNvPr id="9" name="文本框 8"/>
          <p:cNvSpPr txBox="1"/>
          <p:nvPr userDrawn="1"/>
        </p:nvSpPr>
        <p:spPr>
          <a:xfrm>
            <a:off x="690563" y="985361"/>
            <a:ext cx="3600450" cy="1014730"/>
          </a:xfrm>
          <a:prstGeom prst="rect">
            <a:avLst/>
          </a:prstGeom>
          <a:noFill/>
        </p:spPr>
        <p:txBody>
          <a:bodyPr wrap="square" rtlCol="0" anchor="t">
            <a:noAutofit/>
          </a:bodyPr>
          <a:lstStyle/>
          <a:p>
            <a:pPr indent="0" algn="l" fontAlgn="auto">
              <a:lnSpc>
                <a:spcPts val="2800"/>
              </a:lnSpc>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GitHub</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是全球最大的代码托管平台之一，研究GitHub的海量开源项目和开发活动，对热点技术话题、热门开发者社区的研究有重要意义。</a:t>
            </a:r>
          </a:p>
        </p:txBody>
      </p:sp>
      <p:pic>
        <p:nvPicPr>
          <p:cNvPr id="4" name="图片 3"/>
          <p:cNvPicPr>
            <a:picLocks noChangeAspect="1"/>
          </p:cNvPicPr>
          <p:nvPr>
            <p:custDataLst>
              <p:tags r:id="rId1"/>
            </p:custDataLst>
          </p:nvPr>
        </p:nvPicPr>
        <p:blipFill>
          <a:blip r:embed="rId4"/>
          <a:stretch>
            <a:fillRect/>
          </a:stretch>
        </p:blipFill>
        <p:spPr>
          <a:xfrm>
            <a:off x="5879465" y="3902075"/>
            <a:ext cx="5260340" cy="270129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794074" cy="7196667"/>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a:t>
            </a:r>
            <a:r>
              <a:rPr lang="en-US" altLang="zh-CN" dirty="0">
                <a:latin typeface="Arial" panose="020B0604020202020204" pitchFamily="34" charset="0"/>
                <a:sym typeface="Arial" panose="020B0604020202020204" pitchFamily="34" charset="0"/>
              </a:rPr>
              <a:t>4</a:t>
            </a:r>
            <a:r>
              <a:rPr lang="en-US" altLang="zh-CN" dirty="0">
                <a:sym typeface="Arial" panose="020B0604020202020204" pitchFamily="34" charset="0"/>
              </a:rPr>
              <a:t>. </a:t>
            </a:r>
            <a:r>
              <a:rPr dirty="0">
                <a:sym typeface="Arial" panose="020B0604020202020204" pitchFamily="34" charset="0"/>
              </a:rPr>
              <a:t>提交</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656685" y="774966"/>
            <a:ext cx="10561604" cy="4680000"/>
          </a:xfrm>
          <a:prstGeom prst="rect">
            <a:avLst/>
          </a:prstGeom>
          <a:noFill/>
        </p:spPr>
        <p:txBody>
          <a:bodyPr wrap="square">
            <a:noAutofit/>
          </a:bodyPr>
          <a:lstStyle/>
          <a:p>
            <a:pPr marL="342900" indent="-342900" fontAlgn="auto">
              <a:lnSpc>
                <a:spcPct val="150000"/>
              </a:lnSpc>
              <a:buFont typeface="Arial" panose="020B0604020202020204" pitchFamily="34" charset="0"/>
              <a:buChar char="•"/>
            </a:pPr>
            <a:r>
              <a:rPr lang="zh-CN" altLang="en-US" sz="2400" b="1" dirty="0">
                <a:sym typeface="+mn-ea"/>
              </a:rPr>
              <a:t>基于大模型的提交日志的自动分类和标签化</a:t>
            </a:r>
          </a:p>
          <a:p>
            <a:pPr marL="800100" lvl="1" indent="-342900" fontAlgn="auto">
              <a:lnSpc>
                <a:spcPct val="150000"/>
              </a:lnSpc>
              <a:buFont typeface="Arial" panose="020B0604020202020204" pitchFamily="34" charset="0"/>
              <a:buChar char="•"/>
            </a:pPr>
            <a:endParaRPr lang="zh-CN" altLang="en-US" sz="2400" b="1" dirty="0">
              <a:sym typeface="+mn-ea"/>
            </a:endParaRPr>
          </a:p>
          <a:p>
            <a:pPr marL="800100" lvl="1" indent="-342900" fontAlgn="auto">
              <a:lnSpc>
                <a:spcPct val="150000"/>
              </a:lnSpc>
              <a:buFont typeface="Arial" panose="020B0604020202020204" pitchFamily="34" charset="0"/>
              <a:buChar char="•"/>
            </a:pPr>
            <a:endParaRPr lang="zh-CN" altLang="en-US" sz="2400" b="1" dirty="0"/>
          </a:p>
          <a:p>
            <a:pPr marL="800100" lvl="1" indent="-342900" fontAlgn="auto">
              <a:lnSpc>
                <a:spcPct val="150000"/>
              </a:lnSpc>
              <a:buFont typeface="Arial" panose="020B0604020202020204" pitchFamily="34" charset="0"/>
              <a:buChar char="•"/>
            </a:pPr>
            <a:endParaRPr lang="zh-CN" altLang="en-US" sz="2200" dirty="0"/>
          </a:p>
          <a:p>
            <a:pPr marL="800100" lvl="1" indent="-342900">
              <a:buFont typeface="Arial" panose="020B0604020202020204" pitchFamily="34" charset="0"/>
              <a:buChar char="•"/>
            </a:pPr>
            <a:endParaRPr lang="zh-CN" altLang="en-US" sz="2200" b="1" dirty="0"/>
          </a:p>
          <a:p>
            <a:pPr marL="800100" lvl="1" indent="-342900">
              <a:buFont typeface="Arial" panose="020B0604020202020204" pitchFamily="34" charset="0"/>
              <a:buChar char="•"/>
            </a:pPr>
            <a:endParaRPr lang="en-US" altLang="zh-CN" sz="2200" b="1" dirty="0"/>
          </a:p>
        </p:txBody>
      </p:sp>
      <p:pic>
        <p:nvPicPr>
          <p:cNvPr id="2" name="图片 1" descr="upload_post_object_v2_597639413"/>
          <p:cNvPicPr>
            <a:picLocks noChangeAspect="1"/>
          </p:cNvPicPr>
          <p:nvPr/>
        </p:nvPicPr>
        <p:blipFill>
          <a:blip r:embed="rId4"/>
          <a:stretch>
            <a:fillRect/>
          </a:stretch>
        </p:blipFill>
        <p:spPr>
          <a:xfrm>
            <a:off x="528764" y="1664908"/>
            <a:ext cx="3070530" cy="3472929"/>
          </a:xfrm>
          <a:prstGeom prst="rect">
            <a:avLst/>
          </a:prstGeom>
        </p:spPr>
      </p:pic>
      <p:sp>
        <p:nvSpPr>
          <p:cNvPr id="3" name="文本框 2"/>
          <p:cNvSpPr txBox="1"/>
          <p:nvPr userDrawn="1"/>
        </p:nvSpPr>
        <p:spPr>
          <a:xfrm>
            <a:off x="442896" y="5137869"/>
            <a:ext cx="3399699" cy="368300"/>
          </a:xfrm>
          <a:prstGeom prst="rect">
            <a:avLst/>
          </a:prstGeom>
          <a:noFill/>
        </p:spPr>
        <p:txBody>
          <a:bodyPr wrap="none" rtlCol="0">
            <a:no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apache superset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upload_post_object_v2_526164944"/>
          <p:cNvPicPr>
            <a:picLocks noChangeAspect="1"/>
          </p:cNvPicPr>
          <p:nvPr/>
        </p:nvPicPr>
        <p:blipFill>
          <a:blip r:embed="rId5"/>
          <a:stretch>
            <a:fillRect/>
          </a:stretch>
        </p:blipFill>
        <p:spPr>
          <a:xfrm>
            <a:off x="3599242" y="1664918"/>
            <a:ext cx="3111963" cy="3472951"/>
          </a:xfrm>
          <a:prstGeom prst="rect">
            <a:avLst/>
          </a:prstGeom>
        </p:spPr>
      </p:pic>
      <p:sp>
        <p:nvSpPr>
          <p:cNvPr id="6" name="文本框 5"/>
          <p:cNvSpPr txBox="1"/>
          <p:nvPr userDrawn="1"/>
        </p:nvSpPr>
        <p:spPr>
          <a:xfrm>
            <a:off x="3455427" y="5137869"/>
            <a:ext cx="3399699" cy="368300"/>
          </a:xfrm>
          <a:prstGeom prst="rect">
            <a:avLst/>
          </a:prstGeom>
          <a:noFill/>
        </p:spPr>
        <p:txBody>
          <a:bodyPr wrap="none" rtlCol="0">
            <a:noAutofit/>
          </a:bodyPr>
          <a:lstStyle/>
          <a:p>
            <a:pPr algn="ctr"/>
            <a:r>
              <a:rPr lang="en-US" altLang="zh-CN" sz="2000" dirty="0">
                <a:latin typeface="Arial" panose="020B0604020202020204" pitchFamily="34" charset="0"/>
                <a:ea typeface="微软雅黑" charset="0"/>
                <a:cs typeface="+mn-ea"/>
                <a:sym typeface="Arial" panose="020B0604020202020204" pitchFamily="34" charset="0"/>
              </a:rPr>
              <a:t>vscode</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descr="upload_post_object_v2_560613334"/>
          <p:cNvPicPr>
            <a:picLocks noChangeAspect="1"/>
          </p:cNvPicPr>
          <p:nvPr/>
        </p:nvPicPr>
        <p:blipFill>
          <a:blip r:embed="rId6"/>
          <a:stretch>
            <a:fillRect/>
          </a:stretch>
        </p:blipFill>
        <p:spPr>
          <a:xfrm>
            <a:off x="6964360" y="93463"/>
            <a:ext cx="5829725" cy="68994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794074" cy="7196667"/>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a:t>
            </a:r>
            <a:r>
              <a:rPr lang="en-US" altLang="zh-CN" dirty="0">
                <a:latin typeface="Arial" panose="020B0604020202020204" pitchFamily="34" charset="0"/>
                <a:sym typeface="Arial" panose="020B0604020202020204" pitchFamily="34" charset="0"/>
              </a:rPr>
              <a:t>4</a:t>
            </a:r>
            <a:r>
              <a:rPr lang="en-US" altLang="zh-CN" dirty="0">
                <a:sym typeface="Arial" panose="020B0604020202020204" pitchFamily="34" charset="0"/>
              </a:rPr>
              <a:t>. </a:t>
            </a:r>
            <a:r>
              <a:rPr dirty="0">
                <a:sym typeface="Arial" panose="020B0604020202020204" pitchFamily="34" charset="0"/>
              </a:rPr>
              <a:t>提交</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442913" y="1570594"/>
            <a:ext cx="8255038" cy="4680000"/>
          </a:xfrm>
          <a:prstGeom prst="rect">
            <a:avLst/>
          </a:prstGeom>
          <a:noFill/>
        </p:spPr>
        <p:txBody>
          <a:bodyPr wrap="square">
            <a:noAutofit/>
          </a:bodyPr>
          <a:lstStyle/>
          <a:p>
            <a:pPr marL="342900" indent="-342900" fontAlgn="auto">
              <a:lnSpc>
                <a:spcPct val="150000"/>
              </a:lnSpc>
              <a:buFont typeface="Arial" panose="020B0604020202020204" pitchFamily="34" charset="0"/>
              <a:buChar char="•"/>
            </a:pPr>
            <a:r>
              <a:rPr lang="zh-CN" altLang="en-US" sz="2400" b="1" dirty="0">
                <a:sym typeface="+mn-ea"/>
              </a:rPr>
              <a:t>基于大模型的</a:t>
            </a:r>
            <a:r>
              <a:rPr lang="en-US" altLang="zh-CN" sz="2400" b="1" dirty="0">
                <a:sym typeface="+mn-ea"/>
              </a:rPr>
              <a:t>Pull Request</a:t>
            </a:r>
            <a:r>
              <a:rPr lang="zh-CN" altLang="en-US" sz="2400" b="1" dirty="0">
                <a:sym typeface="+mn-ea"/>
              </a:rPr>
              <a:t>分析</a:t>
            </a:r>
          </a:p>
          <a:p>
            <a:pPr marL="800100" lvl="1" indent="-342900" fontAlgn="auto">
              <a:lnSpc>
                <a:spcPct val="150000"/>
              </a:lnSpc>
              <a:buFont typeface="Arial" panose="020B0604020202020204" pitchFamily="34" charset="0"/>
              <a:buChar char="•"/>
            </a:pPr>
            <a:r>
              <a:rPr lang="zh-CN" altLang="en-US" dirty="0">
                <a:sym typeface="+mn-ea"/>
              </a:rPr>
              <a:t>面对海量</a:t>
            </a:r>
            <a:r>
              <a:rPr lang="en-US" altLang="zh-CN" dirty="0">
                <a:sym typeface="+mn-ea"/>
              </a:rPr>
              <a:t>PR</a:t>
            </a:r>
            <a:r>
              <a:rPr lang="zh-CN" altLang="en-US" dirty="0">
                <a:sym typeface="+mn-ea"/>
              </a:rPr>
              <a:t>，如何快速判断其对项目的影响</a:t>
            </a:r>
            <a:r>
              <a:rPr lang="en-US" altLang="zh-CN" dirty="0">
                <a:sym typeface="+mn-ea"/>
              </a:rPr>
              <a:t>/</a:t>
            </a:r>
            <a:r>
              <a:rPr lang="zh-CN" altLang="en-US" dirty="0">
                <a:sym typeface="+mn-ea"/>
              </a:rPr>
              <a:t>贡献，判断是否适合合并</a:t>
            </a:r>
          </a:p>
          <a:p>
            <a:pPr marL="800100" lvl="1" indent="-342900" algn="l" fontAlgn="auto">
              <a:lnSpc>
                <a:spcPct val="150000"/>
              </a:lnSpc>
              <a:buFont typeface="Arial" panose="020B0604020202020204" pitchFamily="34" charset="0"/>
              <a:buChar char="•"/>
            </a:pPr>
            <a:r>
              <a:rPr lang="zh-CN" altLang="en-US" dirty="0">
                <a:sym typeface="+mn-ea"/>
              </a:rPr>
              <a:t>单个</a:t>
            </a:r>
            <a:r>
              <a:rPr lang="en-US" altLang="zh-CN" dirty="0">
                <a:sym typeface="+mn-ea"/>
              </a:rPr>
              <a:t>PR</a:t>
            </a:r>
            <a:r>
              <a:rPr lang="zh-CN" altLang="en-US" dirty="0">
                <a:sym typeface="+mn-ea"/>
              </a:rPr>
              <a:t>涉及多个提交，多处修改以及更为丰富的内容，如何综合分析</a:t>
            </a:r>
          </a:p>
          <a:p>
            <a:pPr marL="800100" lvl="1" indent="-342900" algn="l" fontAlgn="auto">
              <a:lnSpc>
                <a:spcPct val="150000"/>
              </a:lnSpc>
              <a:buFont typeface="Arial" panose="020B0604020202020204" pitchFamily="34" charset="0"/>
              <a:buChar char="•"/>
            </a:pPr>
            <a:r>
              <a:rPr lang="zh-CN" altLang="en-US" dirty="0">
                <a:sym typeface="+mn-ea"/>
              </a:rPr>
              <a:t>分析结果如何确保可解释性</a:t>
            </a:r>
          </a:p>
          <a:p>
            <a:pPr marL="800100" lvl="1" indent="-342900" algn="l" fontAlgn="auto">
              <a:lnSpc>
                <a:spcPct val="150000"/>
              </a:lnSpc>
              <a:buFont typeface="Arial" panose="020B0604020202020204" pitchFamily="34" charset="0"/>
              <a:buChar char="•"/>
            </a:pPr>
            <a:endParaRPr lang="zh-CN" altLang="en-US" dirty="0">
              <a:sym typeface="+mn-ea"/>
            </a:endParaRPr>
          </a:p>
          <a:p>
            <a:pPr marL="342900" lvl="0" indent="-342900" algn="l" fontAlgn="auto">
              <a:lnSpc>
                <a:spcPct val="150000"/>
              </a:lnSpc>
              <a:buFont typeface="Arial" panose="020B0604020202020204" pitchFamily="34" charset="0"/>
              <a:buChar char="•"/>
            </a:pPr>
            <a:r>
              <a:rPr lang="zh-CN" altLang="en-US" dirty="0">
                <a:sym typeface="+mn-ea"/>
              </a:rPr>
              <a:t>基于上下文学习和思维链</a:t>
            </a:r>
            <a:r>
              <a:rPr lang="en-US" altLang="zh-CN" dirty="0">
                <a:sym typeface="+mn-ea"/>
              </a:rPr>
              <a:t>(Chain</a:t>
            </a:r>
            <a:r>
              <a:rPr lang="zh-CN" altLang="en-US" dirty="0">
                <a:sym typeface="+mn-ea"/>
              </a:rPr>
              <a:t>-</a:t>
            </a:r>
            <a:r>
              <a:rPr lang="en-US" altLang="zh-CN" dirty="0">
                <a:sym typeface="+mn-ea"/>
              </a:rPr>
              <a:t>of</a:t>
            </a:r>
            <a:r>
              <a:rPr lang="zh-CN" altLang="en-US" dirty="0">
                <a:sym typeface="+mn-ea"/>
              </a:rPr>
              <a:t>-</a:t>
            </a:r>
            <a:r>
              <a:rPr lang="en-US" altLang="zh-CN" dirty="0">
                <a:sym typeface="+mn-ea"/>
              </a:rPr>
              <a:t>Thoughts)</a:t>
            </a:r>
            <a:r>
              <a:rPr lang="zh-CN" altLang="en-US" dirty="0">
                <a:sym typeface="+mn-ea"/>
              </a:rPr>
              <a:t>分类</a:t>
            </a:r>
          </a:p>
          <a:p>
            <a:pPr marL="342900" lvl="0" indent="-342900" algn="l" fontAlgn="auto">
              <a:lnSpc>
                <a:spcPct val="150000"/>
              </a:lnSpc>
              <a:buFont typeface="Arial" panose="020B0604020202020204" pitchFamily="34" charset="0"/>
              <a:buChar char="•"/>
            </a:pPr>
            <a:r>
              <a:rPr lang="zh-CN" altLang="en-US" dirty="0">
                <a:sym typeface="+mn-ea"/>
              </a:rPr>
              <a:t>结合前述的提交分析结果和</a:t>
            </a:r>
            <a:r>
              <a:rPr lang="en-US" altLang="zh-CN" dirty="0">
                <a:sym typeface="+mn-ea"/>
              </a:rPr>
              <a:t>PR</a:t>
            </a:r>
            <a:r>
              <a:rPr lang="zh-CN" altLang="en-US" dirty="0">
                <a:sym typeface="+mn-ea"/>
              </a:rPr>
              <a:t>本身的多个特征，利用思维链进行小样本分类</a:t>
            </a:r>
          </a:p>
          <a:p>
            <a:pPr marL="342900" lvl="0" indent="-342900" algn="l" fontAlgn="auto">
              <a:lnSpc>
                <a:spcPct val="150000"/>
              </a:lnSpc>
              <a:buFont typeface="Arial" panose="020B0604020202020204" pitchFamily="34" charset="0"/>
              <a:buChar char="•"/>
            </a:pPr>
            <a:r>
              <a:rPr lang="zh-CN" altLang="en-US" dirty="0">
                <a:sym typeface="+mn-ea"/>
              </a:rPr>
              <a:t>判断</a:t>
            </a:r>
            <a:r>
              <a:rPr lang="en-US" altLang="zh-CN" dirty="0">
                <a:sym typeface="+mn-ea"/>
              </a:rPr>
              <a:t>PR</a:t>
            </a:r>
            <a:r>
              <a:rPr lang="zh-CN" altLang="en-US" dirty="0">
                <a:sym typeface="+mn-ea"/>
              </a:rPr>
              <a:t>对当前项目的影响</a:t>
            </a:r>
            <a:r>
              <a:rPr lang="en-US" altLang="zh-CN" dirty="0">
                <a:sym typeface="+mn-ea"/>
              </a:rPr>
              <a:t>/</a:t>
            </a:r>
            <a:r>
              <a:rPr lang="zh-CN" altLang="en-US" dirty="0">
                <a:sym typeface="+mn-ea"/>
              </a:rPr>
              <a:t>贡献程度，并给出一定的解释和概要</a:t>
            </a:r>
          </a:p>
          <a:p>
            <a:pPr marL="342900" lvl="0" indent="-342900" algn="l" fontAlgn="auto">
              <a:lnSpc>
                <a:spcPct val="150000"/>
              </a:lnSpc>
              <a:buFont typeface="Arial" panose="020B0604020202020204" pitchFamily="34" charset="0"/>
              <a:buChar char="•"/>
            </a:pPr>
            <a:endParaRPr lang="zh-CN" altLang="en-US" dirty="0">
              <a:sym typeface="+mn-ea"/>
            </a:endParaRPr>
          </a:p>
          <a:p>
            <a:pPr marL="800100" lvl="1" indent="-342900" fontAlgn="auto">
              <a:lnSpc>
                <a:spcPct val="150000"/>
              </a:lnSpc>
              <a:buFont typeface="Arial" panose="020B0604020202020204" pitchFamily="34" charset="0"/>
              <a:buChar char="•"/>
            </a:pPr>
            <a:endParaRPr lang="zh-CN" altLang="en-US" dirty="0"/>
          </a:p>
          <a:p>
            <a:pPr marL="800100" lvl="1" indent="-342900" fontAlgn="auto">
              <a:lnSpc>
                <a:spcPct val="150000"/>
              </a:lnSpc>
              <a:buFont typeface="Arial" panose="020B0604020202020204" pitchFamily="34" charset="0"/>
              <a:buChar char="•"/>
            </a:pPr>
            <a:endParaRPr lang="zh-CN" altLang="en-US" sz="2400" dirty="0"/>
          </a:p>
          <a:p>
            <a:pPr marL="800100" lvl="1" indent="-342900">
              <a:buFont typeface="Arial" panose="020B0604020202020204" pitchFamily="34" charset="0"/>
              <a:buChar char="•"/>
            </a:pPr>
            <a:endParaRPr lang="zh-CN" altLang="en-US" sz="2200" dirty="0"/>
          </a:p>
          <a:p>
            <a:pPr marL="800100" lvl="1" indent="-342900">
              <a:buFont typeface="Arial" panose="020B0604020202020204" pitchFamily="34" charset="0"/>
              <a:buChar char="•"/>
            </a:pPr>
            <a:endParaRPr lang="en-US" altLang="zh-CN" sz="2200" dirty="0"/>
          </a:p>
        </p:txBody>
      </p:sp>
      <p:pic>
        <p:nvPicPr>
          <p:cNvPr id="2" name="图片 1" descr="upload_post_object_v2_400394714"/>
          <p:cNvPicPr>
            <a:picLocks noChangeAspect="1"/>
          </p:cNvPicPr>
          <p:nvPr/>
        </p:nvPicPr>
        <p:blipFill>
          <a:blip r:embed="rId4"/>
          <a:stretch>
            <a:fillRect/>
          </a:stretch>
        </p:blipFill>
        <p:spPr>
          <a:xfrm>
            <a:off x="8727539" y="1570594"/>
            <a:ext cx="3255980" cy="1425259"/>
          </a:xfrm>
          <a:prstGeom prst="rect">
            <a:avLst/>
          </a:prstGeom>
        </p:spPr>
      </p:pic>
      <p:pic>
        <p:nvPicPr>
          <p:cNvPr id="3" name="图片 2" descr="upload_post_object_v2_279826917"/>
          <p:cNvPicPr>
            <a:picLocks noChangeAspect="1"/>
          </p:cNvPicPr>
          <p:nvPr/>
        </p:nvPicPr>
        <p:blipFill>
          <a:blip r:embed="rId5"/>
          <a:stretch>
            <a:fillRect/>
          </a:stretch>
        </p:blipFill>
        <p:spPr>
          <a:xfrm>
            <a:off x="8578857" y="3290617"/>
            <a:ext cx="3945221" cy="309613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794074" cy="7196667"/>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dirty="0">
                <a:sym typeface="Arial" panose="020B0604020202020204" pitchFamily="34" charset="0"/>
              </a:rPr>
              <a:t>0</a:t>
            </a:r>
            <a:r>
              <a:rPr lang="en-US" altLang="zh-CN" dirty="0">
                <a:latin typeface="Arial" panose="020B0604020202020204" pitchFamily="34" charset="0"/>
                <a:sym typeface="Arial" panose="020B0604020202020204" pitchFamily="34" charset="0"/>
              </a:rPr>
              <a:t>4</a:t>
            </a:r>
            <a:r>
              <a:rPr lang="en-US" altLang="zh-CN" dirty="0">
                <a:sym typeface="Arial" panose="020B0604020202020204" pitchFamily="34" charset="0"/>
              </a:rPr>
              <a:t>. </a:t>
            </a:r>
            <a:r>
              <a:rPr dirty="0">
                <a:sym typeface="Arial" panose="020B0604020202020204" pitchFamily="34" charset="0"/>
              </a:rPr>
              <a:t>提交</a:t>
            </a:r>
            <a:r>
              <a:rPr lang="en-US" altLang="zh-CN" dirty="0">
                <a:sym typeface="Arial" panose="020B0604020202020204" pitchFamily="34" charset="0"/>
              </a:rPr>
              <a:t>API</a:t>
            </a:r>
            <a:endParaRPr kumimoji="0" lang="zh-CN" altLang="en-US" sz="2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656685" y="774966"/>
            <a:ext cx="10561604" cy="4680000"/>
          </a:xfrm>
          <a:prstGeom prst="rect">
            <a:avLst/>
          </a:prstGeom>
          <a:noFill/>
        </p:spPr>
        <p:txBody>
          <a:bodyPr wrap="square">
            <a:noAutofit/>
          </a:bodyPr>
          <a:lstStyle/>
          <a:p>
            <a:pPr marL="342900" indent="-342900" fontAlgn="auto">
              <a:lnSpc>
                <a:spcPct val="150000"/>
              </a:lnSpc>
              <a:buFont typeface="Arial" panose="020B0604020202020204" pitchFamily="34" charset="0"/>
              <a:buChar char="•"/>
            </a:pPr>
            <a:r>
              <a:rPr lang="zh-CN" altLang="en-US" sz="2400" b="1" dirty="0">
                <a:sym typeface="+mn-ea"/>
              </a:rPr>
              <a:t>基于大模型的</a:t>
            </a:r>
            <a:r>
              <a:rPr lang="en-US" altLang="zh-CN" sz="2400" b="1" dirty="0">
                <a:sym typeface="+mn-ea"/>
              </a:rPr>
              <a:t>Pull Request</a:t>
            </a:r>
            <a:r>
              <a:rPr lang="zh-CN" altLang="en-US" sz="2400" b="1" dirty="0">
                <a:sym typeface="+mn-ea"/>
              </a:rPr>
              <a:t>贡献分析</a:t>
            </a:r>
            <a:endParaRPr lang="zh-CN" altLang="en-US" sz="2400" b="1" dirty="0"/>
          </a:p>
          <a:p>
            <a:pPr marL="800100" lvl="1" indent="-342900" fontAlgn="auto">
              <a:lnSpc>
                <a:spcPct val="150000"/>
              </a:lnSpc>
              <a:buFont typeface="Arial" panose="020B0604020202020204" pitchFamily="34" charset="0"/>
              <a:buChar char="•"/>
            </a:pPr>
            <a:endParaRPr lang="zh-CN" altLang="en-US" sz="2400" dirty="0"/>
          </a:p>
          <a:p>
            <a:pPr marL="800100" lvl="1" indent="-342900">
              <a:buFont typeface="Arial" panose="020B0604020202020204" pitchFamily="34" charset="0"/>
              <a:buChar char="•"/>
            </a:pPr>
            <a:endParaRPr lang="zh-CN" altLang="en-US" sz="2200" b="1" dirty="0"/>
          </a:p>
          <a:p>
            <a:pPr marL="800100" lvl="1" indent="-342900">
              <a:buFont typeface="Arial" panose="020B0604020202020204" pitchFamily="34" charset="0"/>
              <a:buChar char="•"/>
            </a:pPr>
            <a:endParaRPr lang="en-US" altLang="zh-CN" sz="2200" b="1" dirty="0"/>
          </a:p>
        </p:txBody>
      </p:sp>
      <p:pic>
        <p:nvPicPr>
          <p:cNvPr id="6" name="图片 5" descr="upload_post_object_v2_305841693"/>
          <p:cNvPicPr>
            <a:picLocks noChangeAspect="1"/>
          </p:cNvPicPr>
          <p:nvPr/>
        </p:nvPicPr>
        <p:blipFill>
          <a:blip r:embed="rId4"/>
          <a:stretch>
            <a:fillRect/>
          </a:stretch>
        </p:blipFill>
        <p:spPr>
          <a:xfrm>
            <a:off x="253826" y="1647547"/>
            <a:ext cx="2175244" cy="2460314"/>
          </a:xfrm>
          <a:prstGeom prst="rect">
            <a:avLst/>
          </a:prstGeom>
        </p:spPr>
      </p:pic>
      <p:pic>
        <p:nvPicPr>
          <p:cNvPr id="7" name="图片 6" descr="upload_post_object_v2_244741516"/>
          <p:cNvPicPr>
            <a:picLocks noChangeAspect="1"/>
          </p:cNvPicPr>
          <p:nvPr/>
        </p:nvPicPr>
        <p:blipFill>
          <a:blip r:embed="rId5"/>
          <a:stretch>
            <a:fillRect/>
          </a:stretch>
        </p:blipFill>
        <p:spPr>
          <a:xfrm>
            <a:off x="263473" y="4068122"/>
            <a:ext cx="2129927" cy="2418378"/>
          </a:xfrm>
          <a:prstGeom prst="rect">
            <a:avLst/>
          </a:prstGeom>
        </p:spPr>
      </p:pic>
      <p:sp>
        <p:nvSpPr>
          <p:cNvPr id="8" name="文本框 7"/>
          <p:cNvSpPr txBox="1"/>
          <p:nvPr userDrawn="1"/>
        </p:nvSpPr>
        <p:spPr>
          <a:xfrm>
            <a:off x="-66477" y="6476459"/>
            <a:ext cx="2955752" cy="368300"/>
          </a:xfrm>
          <a:prstGeom prst="rect">
            <a:avLst/>
          </a:prstGeom>
          <a:noFill/>
        </p:spPr>
        <p:txBody>
          <a:bodyPr wrap="none" rtlCol="0">
            <a:noAutofit/>
          </a:bodyPr>
          <a:lstStyle/>
          <a:p>
            <a:pPr algn="ctr"/>
            <a:r>
              <a:rPr lang="en-US" altLang="zh-CN" dirty="0">
                <a:latin typeface="Arial" panose="020B0604020202020204" pitchFamily="34" charset="0"/>
                <a:ea typeface="微软雅黑" panose="020B0503020204020204" pitchFamily="34" charset="-122"/>
                <a:cs typeface="+mn-ea"/>
                <a:sym typeface="Arial" panose="020B0604020202020204" pitchFamily="34" charset="0"/>
              </a:rPr>
              <a:t>Tensorflow</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userDrawn="1"/>
        </p:nvSpPr>
        <p:spPr>
          <a:xfrm>
            <a:off x="-240349" y="1377345"/>
            <a:ext cx="2955752" cy="368300"/>
          </a:xfrm>
          <a:prstGeom prst="rect">
            <a:avLst/>
          </a:prstGeom>
          <a:noFill/>
        </p:spPr>
        <p:txBody>
          <a:bodyPr wrap="none" rtlCol="0">
            <a:noAutofit/>
          </a:bodyPr>
          <a:lstStyle/>
          <a:p>
            <a:pPr algn="ctr"/>
            <a:r>
              <a:rPr lang="en-US" altLang="zh-CN" dirty="0">
                <a:latin typeface="Arial" panose="020B0604020202020204" pitchFamily="34" charset="0"/>
                <a:ea typeface="微软雅黑" charset="0"/>
                <a:cs typeface="+mn-ea"/>
                <a:sym typeface="Arial" panose="020B0604020202020204" pitchFamily="34" charset="0"/>
              </a:rPr>
              <a:t>VSCode</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descr="upload_post_object_v2_568013470"/>
          <p:cNvPicPr>
            <a:picLocks noChangeAspect="1"/>
          </p:cNvPicPr>
          <p:nvPr/>
        </p:nvPicPr>
        <p:blipFill>
          <a:blip r:embed="rId6"/>
          <a:stretch>
            <a:fillRect/>
          </a:stretch>
        </p:blipFill>
        <p:spPr>
          <a:xfrm>
            <a:off x="2403047" y="1649934"/>
            <a:ext cx="2175244" cy="2465064"/>
          </a:xfrm>
          <a:prstGeom prst="rect">
            <a:avLst/>
          </a:prstGeom>
        </p:spPr>
      </p:pic>
      <p:sp>
        <p:nvSpPr>
          <p:cNvPr id="70" name="文本框 69"/>
          <p:cNvSpPr txBox="1"/>
          <p:nvPr userDrawn="1"/>
        </p:nvSpPr>
        <p:spPr>
          <a:xfrm>
            <a:off x="2015586" y="1344623"/>
            <a:ext cx="2955752" cy="368300"/>
          </a:xfrm>
          <a:prstGeom prst="rect">
            <a:avLst/>
          </a:prstGeom>
          <a:noFill/>
        </p:spPr>
        <p:txBody>
          <a:bodyPr wrap="none" rtlCol="0">
            <a:noAutofit/>
          </a:bodyPr>
          <a:lstStyle/>
          <a:p>
            <a:pPr algn="ctr"/>
            <a:r>
              <a:rPr lang="en-US" altLang="zh-CN" dirty="0">
                <a:latin typeface="Arial" panose="020B0604020202020204" pitchFamily="34" charset="0"/>
                <a:ea typeface="微软雅黑" charset="0"/>
                <a:cs typeface="+mn-ea"/>
                <a:sym typeface="Arial" panose="020B0604020202020204" pitchFamily="34" charset="0"/>
              </a:rPr>
              <a:t>Spark</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1" name="图片 70" descr="upload_post_object_v2_378034842"/>
          <p:cNvPicPr>
            <a:picLocks noChangeAspect="1"/>
          </p:cNvPicPr>
          <p:nvPr/>
        </p:nvPicPr>
        <p:blipFill>
          <a:blip r:embed="rId7"/>
          <a:stretch>
            <a:fillRect/>
          </a:stretch>
        </p:blipFill>
        <p:spPr>
          <a:xfrm>
            <a:off x="4732905" y="1533793"/>
            <a:ext cx="7650904" cy="4890765"/>
          </a:xfrm>
          <a:prstGeom prst="rect">
            <a:avLst/>
          </a:prstGeom>
        </p:spPr>
      </p:pic>
      <p:pic>
        <p:nvPicPr>
          <p:cNvPr id="73" name="图片 72" descr="upload_post_object_v2_001221182"/>
          <p:cNvPicPr>
            <a:picLocks noChangeAspect="1"/>
          </p:cNvPicPr>
          <p:nvPr/>
        </p:nvPicPr>
        <p:blipFill>
          <a:blip r:embed="rId8"/>
          <a:stretch>
            <a:fillRect/>
          </a:stretch>
        </p:blipFill>
        <p:spPr>
          <a:xfrm>
            <a:off x="2403047" y="4089052"/>
            <a:ext cx="2162885" cy="2418378"/>
          </a:xfrm>
          <a:prstGeom prst="rect">
            <a:avLst/>
          </a:prstGeom>
        </p:spPr>
      </p:pic>
      <p:sp>
        <p:nvSpPr>
          <p:cNvPr id="74" name="文本框 73"/>
          <p:cNvSpPr txBox="1"/>
          <p:nvPr userDrawn="1"/>
        </p:nvSpPr>
        <p:spPr>
          <a:xfrm>
            <a:off x="2177529" y="6486500"/>
            <a:ext cx="2955752" cy="368300"/>
          </a:xfrm>
          <a:prstGeom prst="rect">
            <a:avLst/>
          </a:prstGeom>
          <a:noFill/>
        </p:spPr>
        <p:txBody>
          <a:bodyPr wrap="none" rtlCol="0">
            <a:noAutofit/>
          </a:bodyPr>
          <a:lstStyle/>
          <a:p>
            <a:pPr algn="ctr"/>
            <a:r>
              <a:rPr lang="en-US" altLang="zh-CN" dirty="0">
                <a:latin typeface="Arial" panose="020B0604020202020204" pitchFamily="34" charset="0"/>
                <a:ea typeface="微软雅黑" charset="0"/>
                <a:cs typeface="+mn-ea"/>
                <a:sym typeface="Arial" panose="020B0604020202020204" pitchFamily="34" charset="0"/>
              </a:rPr>
              <a:t>PyTorch</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1514930" y="2961840"/>
            <a:ext cx="9794325" cy="9220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总结</a:t>
            </a:r>
            <a:r>
              <a:rPr lang="zh-CN" altLang="en-US" sz="54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与展望</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350"/>
            <a:ext cx="12794074" cy="7196667"/>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395522" y="32985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marL="0" marR="0" lvl="0" indent="0" defTabSz="914400" rtl="0" eaLnBrk="1" fontAlgn="auto" latinLnBrk="0" hangingPunct="1">
              <a:lnSpc>
                <a:spcPct val="100000"/>
              </a:lnSpc>
              <a:spcBef>
                <a:spcPts val="0"/>
              </a:spcBef>
              <a:spcAft>
                <a:spcPts val="0"/>
              </a:spcAft>
              <a:buClrTx/>
              <a:buSzTx/>
              <a:buFontTx/>
              <a:buNone/>
              <a:defRPr/>
            </a:pPr>
            <a:r>
              <a:rPr spc="30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总结</a:t>
            </a:r>
            <a:r>
              <a:rPr lang="zh-CN" altLang="en-US" spc="30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与展望</a:t>
            </a:r>
            <a:endParaRPr kumimoji="0" lang="zh-CN" altLang="en-US" sz="2400"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711277" y="1066370"/>
            <a:ext cx="10590738" cy="4680000"/>
          </a:xfrm>
          <a:prstGeom prst="rect">
            <a:avLst/>
          </a:prstGeom>
          <a:noFill/>
        </p:spPr>
        <p:txBody>
          <a:bodyPr wrap="square">
            <a:noAutofit/>
          </a:bodyPr>
          <a:lstStyle/>
          <a:p>
            <a:pPr marL="800100" lvl="1" indent="-342900">
              <a:lnSpc>
                <a:spcPct val="150000"/>
              </a:lnSpc>
              <a:buChar char="•"/>
            </a:pPr>
            <a:r>
              <a:rPr lang="zh-CN" altLang="en-US" sz="2200" b="1" dirty="0"/>
              <a:t>项目总结：</a:t>
            </a:r>
          </a:p>
          <a:p>
            <a:pPr lvl="1" indent="0">
              <a:lnSpc>
                <a:spcPct val="150000"/>
              </a:lnSpc>
              <a:buNone/>
            </a:pPr>
            <a:r>
              <a:rPr lang="zh-CN" altLang="en-US" sz="2200" dirty="0"/>
              <a:t>	</a:t>
            </a:r>
            <a:r>
              <a:rPr lang="en-US" altLang="zh-CN" sz="2200" dirty="0"/>
              <a:t>1</a:t>
            </a:r>
            <a:r>
              <a:rPr lang="zh-CN" altLang="en-US" sz="2200" dirty="0"/>
              <a:t>）使用本课程中所学的</a:t>
            </a:r>
            <a:r>
              <a:rPr lang="en-US" altLang="zh-CN" sz="2200" dirty="0">
                <a:solidFill>
                  <a:srgbClr val="9A0001"/>
                </a:solidFill>
              </a:rPr>
              <a:t>Hadoop</a:t>
            </a:r>
            <a:r>
              <a:rPr lang="zh-CN" altLang="en-US" sz="2200" dirty="0">
                <a:solidFill>
                  <a:srgbClr val="9A0001"/>
                </a:solidFill>
              </a:rPr>
              <a:t>、</a:t>
            </a:r>
            <a:r>
              <a:rPr lang="en-US" altLang="zh-CN" sz="2200" dirty="0">
                <a:solidFill>
                  <a:srgbClr val="9A0001"/>
                </a:solidFill>
              </a:rPr>
              <a:t>Spark</a:t>
            </a:r>
            <a:r>
              <a:rPr lang="zh-CN" altLang="en-US" sz="2200" dirty="0">
                <a:solidFill>
                  <a:srgbClr val="9A0001"/>
                </a:solidFill>
              </a:rPr>
              <a:t>、</a:t>
            </a:r>
            <a:r>
              <a:rPr lang="en-US" altLang="zh-CN" sz="2200" dirty="0">
                <a:solidFill>
                  <a:srgbClr val="9A0001"/>
                </a:solidFill>
              </a:rPr>
              <a:t>Kafka</a:t>
            </a:r>
            <a:r>
              <a:rPr lang="zh-CN" altLang="en-US" sz="2200" dirty="0">
                <a:solidFill>
                  <a:srgbClr val="9A0001"/>
                </a:solidFill>
              </a:rPr>
              <a:t>、</a:t>
            </a:r>
            <a:r>
              <a:rPr lang="en-US" altLang="zh-CN" sz="2200" dirty="0">
                <a:solidFill>
                  <a:srgbClr val="9A0001"/>
                </a:solidFill>
              </a:rPr>
              <a:t>Docker</a:t>
            </a:r>
            <a:r>
              <a:rPr lang="zh-CN" altLang="en-US" sz="2200" dirty="0"/>
              <a:t>等大数据框架和工具，设计并搭建系统框架，</a:t>
            </a:r>
            <a:r>
              <a:rPr lang="zh-CN" altLang="en-US" sz="2200" dirty="0">
                <a:sym typeface="+mn-ea"/>
              </a:rPr>
              <a:t>学习并实践了课程相关的技术。</a:t>
            </a:r>
            <a:endParaRPr lang="zh-CN" altLang="en-US" sz="2200" dirty="0"/>
          </a:p>
          <a:p>
            <a:pPr lvl="1" indent="0">
              <a:lnSpc>
                <a:spcPct val="150000"/>
              </a:lnSpc>
              <a:buNone/>
            </a:pPr>
            <a:r>
              <a:rPr lang="zh-CN" altLang="en-US" sz="2200" dirty="0"/>
              <a:t>	</a:t>
            </a:r>
            <a:r>
              <a:rPr lang="en-US" altLang="zh-CN" sz="2200" dirty="0"/>
              <a:t>2</a:t>
            </a:r>
            <a:r>
              <a:rPr lang="zh-CN" altLang="en-US" sz="2200" dirty="0"/>
              <a:t>）从</a:t>
            </a:r>
            <a:r>
              <a:rPr lang="zh-CN" altLang="en-US" sz="2200" dirty="0">
                <a:solidFill>
                  <a:srgbClr val="9A0001"/>
                </a:solidFill>
              </a:rPr>
              <a:t>用户、项目、事件</a:t>
            </a:r>
            <a:r>
              <a:rPr lang="zh-CN" altLang="en-US" sz="2200" dirty="0">
                <a:solidFill>
                  <a:srgbClr val="000000"/>
                </a:solidFill>
              </a:rPr>
              <a:t>和</a:t>
            </a:r>
            <a:r>
              <a:rPr lang="zh-CN" altLang="en-US" sz="2200" dirty="0">
                <a:solidFill>
                  <a:srgbClr val="9A0001"/>
                </a:solidFill>
              </a:rPr>
              <a:t>提交</a:t>
            </a:r>
            <a:r>
              <a:rPr lang="zh-CN" altLang="en-US" sz="2200" dirty="0"/>
              <a:t>四个不同的视角，使用不同类型的分析方法，对</a:t>
            </a:r>
            <a:r>
              <a:rPr lang="en-US" altLang="zh-CN" sz="2200" dirty="0" err="1"/>
              <a:t>Github</a:t>
            </a:r>
            <a:r>
              <a:rPr lang="zh-CN" altLang="en-US" sz="2200" dirty="0"/>
              <a:t>上的数据进行了全面分析</a:t>
            </a:r>
            <a:r>
              <a:rPr lang="zh-CN" altLang="en-US" sz="2200" dirty="0">
                <a:solidFill>
                  <a:srgbClr val="000000"/>
                </a:solidFill>
              </a:rPr>
              <a:t>并得出一些结论。</a:t>
            </a:r>
            <a:endParaRPr lang="zh-CN" altLang="en-US" sz="2200" dirty="0">
              <a:solidFill>
                <a:srgbClr val="C00000"/>
              </a:solidFill>
            </a:endParaRPr>
          </a:p>
          <a:p>
            <a:pPr lvl="1" indent="0">
              <a:lnSpc>
                <a:spcPct val="150000"/>
              </a:lnSpc>
              <a:buNone/>
            </a:pPr>
            <a:r>
              <a:rPr lang="zh-CN" altLang="en-US" sz="2200" dirty="0"/>
              <a:t>	</a:t>
            </a:r>
            <a:r>
              <a:rPr lang="en-US" altLang="zh-CN" sz="2200" dirty="0"/>
              <a:t>3</a:t>
            </a:r>
            <a:r>
              <a:rPr lang="zh-CN" altLang="en-US" sz="2200" dirty="0"/>
              <a:t>）使用</a:t>
            </a:r>
            <a:r>
              <a:rPr lang="en-US" altLang="zh-CN" sz="2200" dirty="0">
                <a:solidFill>
                  <a:srgbClr val="9A0001"/>
                </a:solidFill>
              </a:rPr>
              <a:t>Elasticsearch</a:t>
            </a:r>
            <a:r>
              <a:rPr lang="zh-CN" altLang="en-US" sz="2200" dirty="0"/>
              <a:t>和</a:t>
            </a:r>
            <a:r>
              <a:rPr lang="en-US" altLang="zh-CN" sz="2200" dirty="0">
                <a:solidFill>
                  <a:srgbClr val="9A0001"/>
                </a:solidFill>
              </a:rPr>
              <a:t>Kibana</a:t>
            </a:r>
            <a:r>
              <a:rPr lang="zh-CN" altLang="en-US" sz="2200" dirty="0">
                <a:solidFill>
                  <a:srgbClr val="000000"/>
                </a:solidFill>
                <a:sym typeface="+mn-ea"/>
              </a:rPr>
              <a:t>将分析结果</a:t>
            </a:r>
            <a:r>
              <a:rPr lang="zh-CN" altLang="en-US" sz="2200" dirty="0">
                <a:solidFill>
                  <a:srgbClr val="9A0001"/>
                </a:solidFill>
              </a:rPr>
              <a:t>可视化</a:t>
            </a:r>
            <a:r>
              <a:rPr lang="zh-CN" altLang="en-US" sz="2200" dirty="0"/>
              <a:t>，清晰展示出分析结果的特征和关系，完成了项目目标。</a:t>
            </a:r>
          </a:p>
          <a:p>
            <a:pPr marL="800100" lvl="1" indent="-342900">
              <a:lnSpc>
                <a:spcPct val="150000"/>
              </a:lnSpc>
              <a:buChar char="•"/>
            </a:pPr>
            <a:r>
              <a:rPr lang="zh-CN" altLang="en-US" sz="2200" b="1" dirty="0"/>
              <a:t>改进与展望：</a:t>
            </a:r>
          </a:p>
          <a:p>
            <a:pPr lvl="1" indent="0" algn="l">
              <a:lnSpc>
                <a:spcPct val="150000"/>
              </a:lnSpc>
              <a:buNone/>
            </a:pPr>
            <a:r>
              <a:rPr lang="zh-CN" altLang="en-US" sz="2200" dirty="0">
                <a:sym typeface="+mn-ea"/>
              </a:rPr>
              <a:t>	</a:t>
            </a:r>
            <a:r>
              <a:rPr lang="en-US" altLang="zh-CN" sz="2200" dirty="0">
                <a:sym typeface="+mn-ea"/>
              </a:rPr>
              <a:t>1</a:t>
            </a:r>
            <a:r>
              <a:rPr lang="zh-CN" altLang="en-US" sz="2200" dirty="0">
                <a:sym typeface="+mn-ea"/>
              </a:rPr>
              <a:t>）基于更充分的计算资源，获取更全量的信息。</a:t>
            </a:r>
            <a:endParaRPr lang="zh-CN" altLang="en-US" sz="2200" b="1" dirty="0"/>
          </a:p>
          <a:p>
            <a:pPr lvl="1" indent="0" algn="l">
              <a:lnSpc>
                <a:spcPct val="150000"/>
              </a:lnSpc>
              <a:buNone/>
            </a:pPr>
            <a:r>
              <a:rPr lang="zh-CN" altLang="en-US" sz="2200" b="1" dirty="0"/>
              <a:t>	</a:t>
            </a:r>
            <a:r>
              <a:rPr lang="en-US" altLang="zh-CN" sz="2200" dirty="0"/>
              <a:t>2</a:t>
            </a:r>
            <a:r>
              <a:rPr lang="zh-CN" altLang="en-US" sz="2200" dirty="0"/>
              <a:t>）在当前分析基础上，根据技术关键词，构建出仓库、用户维度的推荐系统。</a:t>
            </a:r>
            <a:endParaRPr lang="en-US" altLang="zh-CN"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80" name="矩形: 圆角 79"/>
          <p:cNvSpPr/>
          <p:nvPr/>
        </p:nvSpPr>
        <p:spPr>
          <a:xfrm>
            <a:off x="1587819" y="2455755"/>
            <a:ext cx="9016363" cy="2899595"/>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矩形 107"/>
          <p:cNvSpPr/>
          <p:nvPr/>
        </p:nvSpPr>
        <p:spPr>
          <a:xfrm>
            <a:off x="1623934" y="3094190"/>
            <a:ext cx="8944132" cy="768415"/>
          </a:xfrm>
          <a:prstGeom prst="rect">
            <a:avLst/>
          </a:prstGeom>
          <a:effectLst>
            <a:outerShdw blurRad="63500" sx="102000" sy="102000" algn="ctr" rotWithShape="0">
              <a:prstClr val="black">
                <a:alpha val="40000"/>
              </a:prstClr>
            </a:outerShdw>
          </a:effectLst>
        </p:spPr>
        <p:txBody>
          <a:bodyPr wrap="square">
            <a:spAutoFit/>
          </a:bodyPr>
          <a:lstStyle/>
          <a:p>
            <a:pPr algn="ctr">
              <a:lnSpc>
                <a:spcPct val="120000"/>
              </a:lnSpc>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感谢您的批评指正</a:t>
            </a:r>
          </a:p>
        </p:txBody>
      </p:sp>
      <p:cxnSp>
        <p:nvCxnSpPr>
          <p:cNvPr id="3" name="直接连接符 2"/>
          <p:cNvCxnSpPr/>
          <p:nvPr/>
        </p:nvCxnSpPr>
        <p:spPr>
          <a:xfrm>
            <a:off x="5843180" y="4016466"/>
            <a:ext cx="505641"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721940" y="4300985"/>
            <a:ext cx="5989668" cy="400110"/>
          </a:xfrm>
          <a:prstGeom prst="rect">
            <a:avLst/>
          </a:prstGeom>
          <a:noFill/>
        </p:spPr>
        <p:txBody>
          <a:bodyPr wrap="square" rtlCol="0">
            <a:spAutoFit/>
          </a:bodyPr>
          <a:lstStyle/>
          <a:p>
            <a:pPr algn="r"/>
            <a:r>
              <a:rPr lang="zh-CN" altLang="en-US" sz="2000"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汇报人：李锦凯，宋晓童，洪蔚杰，于倬浩</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1514930" y="2961840"/>
            <a:ext cx="9794325" cy="9220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系统架构及分工</a:t>
            </a:r>
            <a:endParaRPr kumimoji="0" lang="zh-CN" altLang="en-US" sz="2800" b="1" i="0" u="none" strike="noStrike" kern="120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a:sym typeface="Arial" panose="020B0604020202020204" pitchFamily="34" charset="0"/>
              </a:rPr>
              <a:t>系统架构</a:t>
            </a:r>
            <a:endParaRPr lang="zh-CN" altLang="en-US" dirty="0">
              <a:sym typeface="Arial" panose="020B0604020202020204" pitchFamily="34" charset="0"/>
            </a:endParaRPr>
          </a:p>
        </p:txBody>
      </p:sp>
      <p:pic>
        <p:nvPicPr>
          <p:cNvPr id="7" name="图片 6" descr="upload_post_object_v2_150409061"/>
          <p:cNvPicPr>
            <a:picLocks noChangeAspect="1"/>
          </p:cNvPicPr>
          <p:nvPr/>
        </p:nvPicPr>
        <p:blipFill>
          <a:blip r:embed="rId3"/>
          <a:stretch>
            <a:fillRect/>
          </a:stretch>
        </p:blipFill>
        <p:spPr>
          <a:xfrm>
            <a:off x="1110677" y="917628"/>
            <a:ext cx="9638036" cy="55332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p:nvPr>
            <p:custDataLst>
              <p:tags r:id="rId1"/>
            </p:custDataLst>
          </p:nvPr>
        </p:nvPicPr>
        <p:blipFill>
          <a:blip r:embed="rId32"/>
          <a:stretch>
            <a:fillRect/>
          </a:stretch>
        </p:blipFill>
        <p:spPr>
          <a:xfrm>
            <a:off x="5740400" y="1510030"/>
            <a:ext cx="1692275" cy="981075"/>
          </a:xfrm>
          <a:prstGeom prst="rect">
            <a:avLst/>
          </a:prstGeom>
          <a:noFill/>
          <a:ln w="9525">
            <a:noFill/>
          </a:ln>
        </p:spPr>
      </p:pic>
      <p:sp>
        <p:nvSpPr>
          <p:cNvPr id="4" name="灯片编号占位符 3"/>
          <p:cNvSpPr>
            <a:spLocks noGrp="1"/>
          </p:cNvSpPr>
          <p:nvPr>
            <p:ph type="sldNum" sz="quarter" idx="4"/>
          </p:nvPr>
        </p:nvSpPr>
        <p:spPr>
          <a:xfrm>
            <a:off x="9046431"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dirty="0">
                <a:sym typeface="Arial" panose="020B0604020202020204" pitchFamily="34" charset="0"/>
              </a:rPr>
              <a:t>系统数据流程</a:t>
            </a:r>
            <a:endParaRPr lang="zh-CN" altLang="en-US" dirty="0">
              <a:sym typeface="Arial" panose="020B0604020202020204" pitchFamily="34" charset="0"/>
            </a:endParaRPr>
          </a:p>
        </p:txBody>
      </p:sp>
      <p:pic>
        <p:nvPicPr>
          <p:cNvPr id="100" name="图片 99"/>
          <p:cNvPicPr/>
          <p:nvPr>
            <p:custDataLst>
              <p:tags r:id="rId2"/>
            </p:custDataLst>
          </p:nvPr>
        </p:nvPicPr>
        <p:blipFill>
          <a:blip r:embed="rId33"/>
          <a:stretch>
            <a:fillRect/>
          </a:stretch>
        </p:blipFill>
        <p:spPr>
          <a:xfrm>
            <a:off x="2235200" y="3063875"/>
            <a:ext cx="2058035" cy="1000125"/>
          </a:xfrm>
          <a:prstGeom prst="rect">
            <a:avLst/>
          </a:prstGeom>
          <a:noFill/>
          <a:ln w="9525">
            <a:noFill/>
          </a:ln>
        </p:spPr>
      </p:pic>
      <p:pic>
        <p:nvPicPr>
          <p:cNvPr id="43" name="图片 42"/>
          <p:cNvPicPr>
            <a:picLocks noChangeAspect="1"/>
          </p:cNvPicPr>
          <p:nvPr>
            <p:custDataLst>
              <p:tags r:id="rId3"/>
            </p:custDataLst>
          </p:nvPr>
        </p:nvPicPr>
        <p:blipFill>
          <a:blip r:embed="rId34"/>
          <a:stretch>
            <a:fillRect/>
          </a:stretch>
        </p:blipFill>
        <p:spPr>
          <a:xfrm>
            <a:off x="8645525" y="3105785"/>
            <a:ext cx="1752600" cy="722630"/>
          </a:xfrm>
          <a:prstGeom prst="rect">
            <a:avLst/>
          </a:prstGeom>
        </p:spPr>
      </p:pic>
      <p:sp>
        <p:nvSpPr>
          <p:cNvPr id="44" name="上箭头 43"/>
          <p:cNvSpPr/>
          <p:nvPr>
            <p:custDataLst>
              <p:tags r:id="rId4"/>
            </p:custDataLst>
          </p:nvPr>
        </p:nvSpPr>
        <p:spPr>
          <a:xfrm rot="5220000">
            <a:off x="10379338" y="3376688"/>
            <a:ext cx="308610" cy="43561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p:cNvSpPr/>
          <p:nvPr>
            <p:custDataLst>
              <p:tags r:id="rId5"/>
            </p:custDataLst>
          </p:nvPr>
        </p:nvSpPr>
        <p:spPr>
          <a:xfrm>
            <a:off x="4403725" y="4182745"/>
            <a:ext cx="4006215" cy="138684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理</a:t>
            </a:r>
          </a:p>
        </p:txBody>
      </p:sp>
      <p:sp>
        <p:nvSpPr>
          <p:cNvPr id="5" name="文本框 4"/>
          <p:cNvSpPr txBox="1"/>
          <p:nvPr>
            <p:custDataLst>
              <p:tags r:id="rId6"/>
            </p:custDataLst>
          </p:nvPr>
        </p:nvSpPr>
        <p:spPr>
          <a:xfrm>
            <a:off x="4562475" y="4257040"/>
            <a:ext cx="1879600" cy="306705"/>
          </a:xfrm>
          <a:prstGeom prst="rect">
            <a:avLst/>
          </a:prstGeom>
        </p:spPr>
        <p:txBody>
          <a:bodyPr wrap="square">
            <a:spAutoFit/>
          </a:bodyPr>
          <a:lstStyle/>
          <a:p>
            <a:r>
              <a:rPr lang="zh-CN" altLang="en-US" sz="1400" b="1" dirty="0">
                <a:latin typeface="Arial" panose="020B0604020202020204" pitchFamily="34" charset="0"/>
                <a:ea typeface="微软雅黑" panose="020B0503020204020204" pitchFamily="34" charset="-122"/>
              </a:rPr>
              <a:t>离线数据处理</a:t>
            </a:r>
          </a:p>
        </p:txBody>
      </p:sp>
      <p:pic>
        <p:nvPicPr>
          <p:cNvPr id="7" name="Picture 4" descr="Spark Logo"/>
          <p:cNvPicPr>
            <a:picLocks noChangeAspect="1" noChangeArrowheads="1"/>
          </p:cNvPicPr>
          <p:nvPr>
            <p:custDataLst>
              <p:tags r:id="rId7"/>
            </p:custDataLst>
          </p:nvPr>
        </p:nvPicPr>
        <p:blipFill>
          <a:blip r:embed="rId35">
            <a:extLst>
              <a:ext uri="{28A0092B-C50C-407E-A947-70E740481C1C}">
                <a14:useLocalDpi xmlns:a14="http://schemas.microsoft.com/office/drawing/2010/main" val="0"/>
              </a:ext>
            </a:extLst>
          </a:blip>
          <a:srcRect/>
          <a:stretch>
            <a:fillRect/>
          </a:stretch>
        </p:blipFill>
        <p:spPr bwMode="auto">
          <a:xfrm>
            <a:off x="6572957" y="4801552"/>
            <a:ext cx="1346200" cy="70040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p:nvPr>
            <p:custDataLst>
              <p:tags r:id="rId8"/>
            </p:custDataLst>
          </p:nvPr>
        </p:nvPicPr>
        <p:blipFill>
          <a:blip r:embed="rId36"/>
          <a:stretch>
            <a:fillRect/>
          </a:stretch>
        </p:blipFill>
        <p:spPr>
          <a:xfrm>
            <a:off x="4620931" y="4876165"/>
            <a:ext cx="1692275" cy="490220"/>
          </a:xfrm>
          <a:prstGeom prst="rect">
            <a:avLst/>
          </a:prstGeom>
          <a:noFill/>
          <a:ln w="9525">
            <a:noFill/>
          </a:ln>
        </p:spPr>
      </p:pic>
      <p:sp>
        <p:nvSpPr>
          <p:cNvPr id="9" name="圆角矩形 8"/>
          <p:cNvSpPr/>
          <p:nvPr>
            <p:custDataLst>
              <p:tags r:id="rId9"/>
            </p:custDataLst>
          </p:nvPr>
        </p:nvSpPr>
        <p:spPr>
          <a:xfrm>
            <a:off x="5376545" y="1132840"/>
            <a:ext cx="2252980" cy="138684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p:cNvPicPr/>
          <p:nvPr>
            <p:custDataLst>
              <p:tags r:id="rId10"/>
            </p:custDataLst>
          </p:nvPr>
        </p:nvPicPr>
        <p:blipFill>
          <a:blip r:embed="rId37"/>
          <a:stretch>
            <a:fillRect/>
          </a:stretch>
        </p:blipFill>
        <p:spPr>
          <a:xfrm>
            <a:off x="6548863" y="4236241"/>
            <a:ext cx="1544955" cy="683895"/>
          </a:xfrm>
          <a:prstGeom prst="rect">
            <a:avLst/>
          </a:prstGeom>
          <a:noFill/>
          <a:ln w="9525">
            <a:noFill/>
          </a:ln>
        </p:spPr>
      </p:pic>
      <p:sp>
        <p:nvSpPr>
          <p:cNvPr id="13" name="文本框 12"/>
          <p:cNvSpPr txBox="1"/>
          <p:nvPr>
            <p:custDataLst>
              <p:tags r:id="rId11"/>
            </p:custDataLst>
          </p:nvPr>
        </p:nvSpPr>
        <p:spPr>
          <a:xfrm>
            <a:off x="5417185" y="1163320"/>
            <a:ext cx="1879600" cy="306705"/>
          </a:xfrm>
          <a:prstGeom prst="rect">
            <a:avLst/>
          </a:prstGeom>
        </p:spPr>
        <p:txBody>
          <a:bodyPr wrap="square">
            <a:spAutoFit/>
          </a:bodyPr>
          <a:lstStyle/>
          <a:p>
            <a:r>
              <a:rPr lang="zh-CN" altLang="en-US" sz="1400" b="1" dirty="0">
                <a:latin typeface="Arial" panose="020B0604020202020204" pitchFamily="34" charset="0"/>
                <a:ea typeface="微软雅黑" panose="020B0503020204020204" pitchFamily="34" charset="-122"/>
              </a:rPr>
              <a:t>实时数据处理</a:t>
            </a:r>
          </a:p>
        </p:txBody>
      </p:sp>
      <p:sp>
        <p:nvSpPr>
          <p:cNvPr id="15" name="上箭头 14"/>
          <p:cNvSpPr/>
          <p:nvPr>
            <p:custDataLst>
              <p:tags r:id="rId12"/>
            </p:custDataLst>
          </p:nvPr>
        </p:nvSpPr>
        <p:spPr>
          <a:xfrm rot="3000000">
            <a:off x="8369300" y="3674745"/>
            <a:ext cx="308610" cy="53657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26" name="Picture 2" descr="What is Kibana used for? - Flowygo"/>
          <p:cNvPicPr>
            <a:picLocks noChangeAspect="1" noChangeArrowheads="1"/>
          </p:cNvPicPr>
          <p:nvPr>
            <p:custDataLst>
              <p:tags r:id="rId13"/>
            </p:custDataLst>
          </p:nvPr>
        </p:nvPicPr>
        <p:blipFill>
          <a:blip r:embed="rId38">
            <a:extLst>
              <a:ext uri="{28A0092B-C50C-407E-A947-70E740481C1C}">
                <a14:useLocalDpi xmlns:a14="http://schemas.microsoft.com/office/drawing/2010/main" val="0"/>
              </a:ext>
            </a:extLst>
          </a:blip>
          <a:srcRect/>
          <a:stretch>
            <a:fillRect/>
          </a:stretch>
        </p:blipFill>
        <p:spPr bwMode="auto">
          <a:xfrm>
            <a:off x="10826283" y="3652207"/>
            <a:ext cx="1154599" cy="7316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pload.wikimedia.org/wikipedia/commons/thumb/a/a1/..."/>
          <p:cNvPicPr>
            <a:picLocks noChangeAspect="1" noChangeArrowheads="1"/>
          </p:cNvPicPr>
          <p:nvPr>
            <p:custDataLst>
              <p:tags r:id="rId14"/>
            </p:custDataLst>
          </p:nvPr>
        </p:nvPicPr>
        <p:blipFill>
          <a:blip r:embed="rId39">
            <a:extLst>
              <a:ext uri="{28A0092B-C50C-407E-A947-70E740481C1C}">
                <a14:useLocalDpi xmlns:a14="http://schemas.microsoft.com/office/drawing/2010/main" val="0"/>
              </a:ext>
            </a:extLst>
          </a:blip>
          <a:srcRect/>
          <a:stretch>
            <a:fillRect/>
          </a:stretch>
        </p:blipFill>
        <p:spPr bwMode="auto">
          <a:xfrm>
            <a:off x="10947854" y="2673733"/>
            <a:ext cx="738823" cy="755061"/>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custDataLst>
              <p:tags r:id="rId15"/>
            </p:custDataLst>
          </p:nvPr>
        </p:nvPicPr>
        <p:blipFill>
          <a:blip r:embed="rId40"/>
          <a:stretch>
            <a:fillRect/>
          </a:stretch>
        </p:blipFill>
        <p:spPr>
          <a:xfrm>
            <a:off x="248210" y="2139962"/>
            <a:ext cx="876300" cy="923925"/>
          </a:xfrm>
          <a:prstGeom prst="rect">
            <a:avLst/>
          </a:prstGeom>
        </p:spPr>
      </p:pic>
      <p:pic>
        <p:nvPicPr>
          <p:cNvPr id="18" name="图片 17"/>
          <p:cNvPicPr>
            <a:picLocks noChangeAspect="1"/>
          </p:cNvPicPr>
          <p:nvPr>
            <p:custDataLst>
              <p:tags r:id="rId16"/>
            </p:custDataLst>
          </p:nvPr>
        </p:nvPicPr>
        <p:blipFill>
          <a:blip r:embed="rId40"/>
          <a:stretch>
            <a:fillRect/>
          </a:stretch>
        </p:blipFill>
        <p:spPr>
          <a:xfrm>
            <a:off x="769373" y="1342732"/>
            <a:ext cx="876300" cy="923925"/>
          </a:xfrm>
          <a:prstGeom prst="rect">
            <a:avLst/>
          </a:prstGeom>
        </p:spPr>
      </p:pic>
      <p:pic>
        <p:nvPicPr>
          <p:cNvPr id="78" name="图片 77"/>
          <p:cNvPicPr>
            <a:picLocks noChangeAspect="1"/>
          </p:cNvPicPr>
          <p:nvPr>
            <p:custDataLst>
              <p:tags r:id="rId17"/>
            </p:custDataLst>
          </p:nvPr>
        </p:nvPicPr>
        <p:blipFill>
          <a:blip r:embed="rId40"/>
          <a:stretch>
            <a:fillRect/>
          </a:stretch>
        </p:blipFill>
        <p:spPr>
          <a:xfrm>
            <a:off x="214760" y="4071823"/>
            <a:ext cx="876300" cy="923925"/>
          </a:xfrm>
          <a:prstGeom prst="rect">
            <a:avLst/>
          </a:prstGeom>
        </p:spPr>
      </p:pic>
      <p:pic>
        <p:nvPicPr>
          <p:cNvPr id="10" name="图片 9"/>
          <p:cNvPicPr>
            <a:picLocks noChangeAspect="1"/>
          </p:cNvPicPr>
          <p:nvPr>
            <p:custDataLst>
              <p:tags r:id="rId18"/>
            </p:custDataLst>
          </p:nvPr>
        </p:nvPicPr>
        <p:blipFill>
          <a:blip r:embed="rId40"/>
          <a:stretch>
            <a:fillRect/>
          </a:stretch>
        </p:blipFill>
        <p:spPr>
          <a:xfrm>
            <a:off x="84585" y="3147898"/>
            <a:ext cx="876300" cy="923925"/>
          </a:xfrm>
          <a:prstGeom prst="rect">
            <a:avLst/>
          </a:prstGeom>
        </p:spPr>
      </p:pic>
      <p:sp>
        <p:nvSpPr>
          <p:cNvPr id="14" name="上箭头 13"/>
          <p:cNvSpPr/>
          <p:nvPr>
            <p:custDataLst>
              <p:tags r:id="rId19"/>
            </p:custDataLst>
          </p:nvPr>
        </p:nvSpPr>
        <p:spPr>
          <a:xfrm rot="8008373">
            <a:off x="1815465" y="1871345"/>
            <a:ext cx="287655" cy="1278890"/>
          </a:xfrm>
          <a:prstGeom prst="upArrow">
            <a:avLst>
              <a:gd name="adj1" fmla="val 50000"/>
              <a:gd name="adj2" fmla="val 514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上箭头 15"/>
          <p:cNvSpPr/>
          <p:nvPr>
            <p:custDataLst>
              <p:tags r:id="rId20"/>
            </p:custDataLst>
          </p:nvPr>
        </p:nvSpPr>
        <p:spPr>
          <a:xfrm rot="5400000">
            <a:off x="1496695" y="2976245"/>
            <a:ext cx="287655" cy="1278890"/>
          </a:xfrm>
          <a:prstGeom prst="upArrow">
            <a:avLst>
              <a:gd name="adj1" fmla="val 50000"/>
              <a:gd name="adj2" fmla="val 514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5222240" y="6777990"/>
            <a:ext cx="4064000" cy="398780"/>
          </a:xfrm>
          <a:prstGeom prst="rect">
            <a:avLst/>
          </a:prstGeom>
          <a:noFill/>
        </p:spPr>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上箭头 21"/>
          <p:cNvSpPr/>
          <p:nvPr>
            <p:custDataLst>
              <p:tags r:id="rId21"/>
            </p:custDataLst>
          </p:nvPr>
        </p:nvSpPr>
        <p:spPr>
          <a:xfrm rot="2700000">
            <a:off x="1825625" y="3917950"/>
            <a:ext cx="287655" cy="1278890"/>
          </a:xfrm>
          <a:prstGeom prst="upArrow">
            <a:avLst>
              <a:gd name="adj1" fmla="val 50000"/>
              <a:gd name="adj2" fmla="val 514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上箭头 22"/>
          <p:cNvSpPr/>
          <p:nvPr>
            <p:custDataLst>
              <p:tags r:id="rId22"/>
            </p:custDataLst>
          </p:nvPr>
        </p:nvSpPr>
        <p:spPr>
          <a:xfrm rot="3628373">
            <a:off x="4574540" y="2169795"/>
            <a:ext cx="287655" cy="1339850"/>
          </a:xfrm>
          <a:prstGeom prst="upArrow">
            <a:avLst>
              <a:gd name="adj1" fmla="val 50000"/>
              <a:gd name="adj2" fmla="val 514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上箭头 23"/>
          <p:cNvSpPr/>
          <p:nvPr>
            <p:custDataLst>
              <p:tags r:id="rId23"/>
            </p:custDataLst>
          </p:nvPr>
        </p:nvSpPr>
        <p:spPr>
          <a:xfrm rot="10800000">
            <a:off x="6359525" y="2642235"/>
            <a:ext cx="287655" cy="1417955"/>
          </a:xfrm>
          <a:prstGeom prst="upArrow">
            <a:avLst>
              <a:gd name="adj1" fmla="val 50000"/>
              <a:gd name="adj2" fmla="val 514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p:cNvPicPr>
            <a:picLocks noChangeAspect="1"/>
          </p:cNvPicPr>
          <p:nvPr>
            <p:custDataLst>
              <p:tags r:id="rId24"/>
            </p:custDataLst>
          </p:nvPr>
        </p:nvPicPr>
        <p:blipFill>
          <a:blip r:embed="rId40"/>
          <a:stretch>
            <a:fillRect/>
          </a:stretch>
        </p:blipFill>
        <p:spPr>
          <a:xfrm>
            <a:off x="769750" y="4801552"/>
            <a:ext cx="876300" cy="923925"/>
          </a:xfrm>
          <a:prstGeom prst="rect">
            <a:avLst/>
          </a:prstGeom>
        </p:spPr>
      </p:pic>
      <p:sp>
        <p:nvSpPr>
          <p:cNvPr id="27" name="上箭头 26"/>
          <p:cNvSpPr/>
          <p:nvPr>
            <p:custDataLst>
              <p:tags r:id="rId25"/>
            </p:custDataLst>
          </p:nvPr>
        </p:nvSpPr>
        <p:spPr>
          <a:xfrm rot="7680000">
            <a:off x="8225155" y="2209165"/>
            <a:ext cx="287655" cy="917575"/>
          </a:xfrm>
          <a:prstGeom prst="upArrow">
            <a:avLst>
              <a:gd name="adj1" fmla="val 50000"/>
              <a:gd name="adj2" fmla="val 514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custDataLst>
              <p:tags r:id="rId26"/>
            </p:custDataLst>
          </p:nvPr>
        </p:nvSpPr>
        <p:spPr>
          <a:xfrm>
            <a:off x="2863215" y="5841365"/>
            <a:ext cx="1879600" cy="368300"/>
          </a:xfrm>
          <a:prstGeom prst="rect">
            <a:avLst/>
          </a:prstGeom>
        </p:spPr>
        <p:txBody>
          <a:bodyPr wrap="square">
            <a:spAutoFit/>
          </a:bodyPr>
          <a:lstStyle/>
          <a:p>
            <a:r>
              <a:rPr lang="zh-CN" altLang="en-US" b="1" dirty="0">
                <a:latin typeface="Arial" panose="020B0604020202020204" pitchFamily="34" charset="0"/>
                <a:ea typeface="微软雅黑" panose="020B0503020204020204" pitchFamily="34" charset="-122"/>
              </a:rPr>
              <a:t>消息队列</a:t>
            </a:r>
          </a:p>
        </p:txBody>
      </p:sp>
      <p:sp>
        <p:nvSpPr>
          <p:cNvPr id="29" name="文本框 28"/>
          <p:cNvSpPr txBox="1"/>
          <p:nvPr>
            <p:custDataLst>
              <p:tags r:id="rId27"/>
            </p:custDataLst>
          </p:nvPr>
        </p:nvSpPr>
        <p:spPr>
          <a:xfrm>
            <a:off x="642620" y="5841365"/>
            <a:ext cx="1879600" cy="368300"/>
          </a:xfrm>
          <a:prstGeom prst="rect">
            <a:avLst/>
          </a:prstGeom>
        </p:spPr>
        <p:txBody>
          <a:bodyPr wrap="square">
            <a:spAutoFit/>
          </a:bodyPr>
          <a:lstStyle/>
          <a:p>
            <a:r>
              <a:rPr lang="zh-CN" altLang="en-US" b="1" dirty="0">
                <a:latin typeface="Arial" panose="020B0604020202020204" pitchFamily="34" charset="0"/>
                <a:ea typeface="微软雅黑" panose="020B0503020204020204" pitchFamily="34" charset="-122"/>
              </a:rPr>
              <a:t>多个数据源</a:t>
            </a:r>
          </a:p>
        </p:txBody>
      </p:sp>
      <p:sp>
        <p:nvSpPr>
          <p:cNvPr id="32" name="文本框 31"/>
          <p:cNvSpPr txBox="1"/>
          <p:nvPr>
            <p:custDataLst>
              <p:tags r:id="rId28"/>
            </p:custDataLst>
          </p:nvPr>
        </p:nvSpPr>
        <p:spPr>
          <a:xfrm>
            <a:off x="10101580" y="5814695"/>
            <a:ext cx="1879600" cy="368300"/>
          </a:xfrm>
          <a:prstGeom prst="rect">
            <a:avLst/>
          </a:prstGeom>
        </p:spPr>
        <p:txBody>
          <a:bodyPr wrap="square">
            <a:spAutoFit/>
          </a:bodyPr>
          <a:lstStyle/>
          <a:p>
            <a:r>
              <a:rPr lang="zh-CN" altLang="en-US" b="1" dirty="0">
                <a:latin typeface="Arial" panose="020B0604020202020204" pitchFamily="34" charset="0"/>
                <a:ea typeface="微软雅黑" panose="020B0503020204020204" pitchFamily="34" charset="-122"/>
              </a:rPr>
              <a:t>可视化</a:t>
            </a:r>
          </a:p>
        </p:txBody>
      </p:sp>
      <p:sp>
        <p:nvSpPr>
          <p:cNvPr id="33" name="文本框 32"/>
          <p:cNvSpPr txBox="1"/>
          <p:nvPr>
            <p:custDataLst>
              <p:tags r:id="rId29"/>
            </p:custDataLst>
          </p:nvPr>
        </p:nvSpPr>
        <p:spPr>
          <a:xfrm>
            <a:off x="6150610" y="5841365"/>
            <a:ext cx="1879600" cy="368300"/>
          </a:xfrm>
          <a:prstGeom prst="rect">
            <a:avLst/>
          </a:prstGeom>
        </p:spPr>
        <p:txBody>
          <a:bodyPr wrap="square">
            <a:spAutoFit/>
          </a:bodyPr>
          <a:lstStyle/>
          <a:p>
            <a:r>
              <a:rPr lang="zh-CN" altLang="en-US" b="1" dirty="0">
                <a:latin typeface="Arial" panose="020B0604020202020204" pitchFamily="34" charset="0"/>
                <a:ea typeface="微软雅黑" panose="020B0503020204020204" pitchFamily="34" charset="-122"/>
              </a:rPr>
              <a:t>数据处理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a:sym typeface="Arial" panose="020B0604020202020204" pitchFamily="34" charset="0"/>
              </a:rPr>
              <a:t>系统工作流</a:t>
            </a:r>
            <a:endParaRPr lang="zh-CN" altLang="en-US" dirty="0">
              <a:sym typeface="Arial" panose="020B0604020202020204" pitchFamily="34" charset="0"/>
            </a:endParaRPr>
          </a:p>
        </p:txBody>
      </p:sp>
      <p:sp>
        <p:nvSpPr>
          <p:cNvPr id="6" name="文本框 5"/>
          <p:cNvSpPr txBox="1"/>
          <p:nvPr/>
        </p:nvSpPr>
        <p:spPr>
          <a:xfrm>
            <a:off x="671897" y="774243"/>
            <a:ext cx="11077022" cy="4111337"/>
          </a:xfrm>
          <a:prstGeom prst="rect">
            <a:avLst/>
          </a:prstGeom>
          <a:noFill/>
        </p:spPr>
        <p:txBody>
          <a:bodyPr wrap="square">
            <a:noAutofit/>
          </a:bodyPr>
          <a:lstStyle/>
          <a:p>
            <a:pPr marL="342900" indent="-342900" algn="l">
              <a:lnSpc>
                <a:spcPct val="200000"/>
              </a:lnSpc>
              <a:buChar char="•"/>
            </a:pPr>
            <a:r>
              <a:rPr lang="zh-CN" altLang="en-US" sz="2000" b="1">
                <a:solidFill>
                  <a:schemeClr val="tx1"/>
                </a:solidFill>
              </a:rPr>
              <a:t>使用</a:t>
            </a:r>
            <a:r>
              <a:rPr lang="en-US" altLang="zh-CN" sz="2000" b="1">
                <a:solidFill>
                  <a:schemeClr val="tx1"/>
                </a:solidFill>
              </a:rPr>
              <a:t>Docker</a:t>
            </a:r>
            <a:r>
              <a:rPr lang="zh-CN" altLang="en-US" sz="2000" b="1">
                <a:solidFill>
                  <a:schemeClr val="tx1"/>
                </a:solidFill>
              </a:rPr>
              <a:t> </a:t>
            </a:r>
            <a:r>
              <a:rPr lang="en-US" altLang="zh-CN" sz="2000" b="1">
                <a:solidFill>
                  <a:schemeClr val="tx1"/>
                </a:solidFill>
              </a:rPr>
              <a:t>Compose</a:t>
            </a:r>
            <a:r>
              <a:rPr lang="zh-CN" altLang="en-US" sz="2000" b="1">
                <a:solidFill>
                  <a:schemeClr val="tx1"/>
                </a:solidFill>
              </a:rPr>
              <a:t>对容器进行编排管理</a:t>
            </a:r>
          </a:p>
          <a:p>
            <a:pPr marL="800100" lvl="1" indent="-342900" algn="l">
              <a:lnSpc>
                <a:spcPct val="200000"/>
              </a:lnSpc>
              <a:buChar char="•"/>
            </a:pPr>
            <a:r>
              <a:rPr lang="en-US" altLang="zh-CN" sz="2000">
                <a:solidFill>
                  <a:schemeClr val="tx1"/>
                </a:solidFill>
              </a:rPr>
              <a:t>Kafka 3.2</a:t>
            </a:r>
            <a:r>
              <a:rPr lang="zh-CN" altLang="en-US" sz="2000">
                <a:solidFill>
                  <a:schemeClr val="tx1"/>
                </a:solidFill>
              </a:rPr>
              <a:t>：</a:t>
            </a:r>
            <a:r>
              <a:rPr lang="en-US" altLang="zh-CN" sz="2000">
                <a:solidFill>
                  <a:schemeClr val="tx1"/>
                </a:solidFill>
              </a:rPr>
              <a:t>2</a:t>
            </a:r>
            <a:r>
              <a:rPr lang="zh-CN" altLang="en-US" sz="2000">
                <a:solidFill>
                  <a:schemeClr val="tx1"/>
                </a:solidFill>
              </a:rPr>
              <a:t>个</a:t>
            </a:r>
            <a:r>
              <a:rPr lang="en-US" altLang="zh-CN" sz="2000">
                <a:solidFill>
                  <a:schemeClr val="tx1"/>
                </a:solidFill>
              </a:rPr>
              <a:t>Brokers</a:t>
            </a:r>
            <a:endParaRPr lang="zh-CN" altLang="en-US" sz="2000">
              <a:solidFill>
                <a:schemeClr val="tx1"/>
              </a:solidFill>
            </a:endParaRPr>
          </a:p>
          <a:p>
            <a:pPr marL="800100" lvl="1" indent="-342900" algn="l">
              <a:lnSpc>
                <a:spcPct val="200000"/>
              </a:lnSpc>
              <a:buChar char="•"/>
            </a:pPr>
            <a:r>
              <a:rPr lang="en-US" altLang="zh-CN" sz="2000">
                <a:solidFill>
                  <a:schemeClr val="tx1"/>
                </a:solidFill>
              </a:rPr>
              <a:t>Spark 3.3</a:t>
            </a:r>
            <a:r>
              <a:rPr lang="zh-CN" altLang="en-US" sz="2000">
                <a:solidFill>
                  <a:schemeClr val="tx1"/>
                </a:solidFill>
              </a:rPr>
              <a:t>：</a:t>
            </a:r>
            <a:r>
              <a:rPr lang="en-US" altLang="zh-CN" sz="2000">
                <a:solidFill>
                  <a:schemeClr val="tx1"/>
                </a:solidFill>
              </a:rPr>
              <a:t>1</a:t>
            </a:r>
            <a:r>
              <a:rPr lang="zh-CN" altLang="en-US" sz="2000">
                <a:solidFill>
                  <a:schemeClr val="tx1"/>
                </a:solidFill>
              </a:rPr>
              <a:t>个</a:t>
            </a:r>
            <a:r>
              <a:rPr lang="en-US" altLang="zh-CN" sz="2000">
                <a:solidFill>
                  <a:schemeClr val="tx1"/>
                </a:solidFill>
              </a:rPr>
              <a:t>Master Node</a:t>
            </a:r>
            <a:r>
              <a:rPr lang="zh-CN" altLang="en-US" sz="2000">
                <a:solidFill>
                  <a:schemeClr val="tx1"/>
                </a:solidFill>
              </a:rPr>
              <a:t>，</a:t>
            </a:r>
            <a:r>
              <a:rPr lang="en-US" altLang="zh-CN" sz="2000">
                <a:solidFill>
                  <a:schemeClr val="tx1"/>
                </a:solidFill>
              </a:rPr>
              <a:t>2</a:t>
            </a:r>
            <a:r>
              <a:rPr lang="zh-CN" altLang="en-US" sz="2000">
                <a:solidFill>
                  <a:schemeClr val="tx1"/>
                </a:solidFill>
              </a:rPr>
              <a:t>个</a:t>
            </a:r>
            <a:r>
              <a:rPr lang="en-US" altLang="zh-CN" sz="2000">
                <a:solidFill>
                  <a:schemeClr val="tx1"/>
                </a:solidFill>
              </a:rPr>
              <a:t>Worker Node</a:t>
            </a:r>
            <a:r>
              <a:rPr lang="zh-CN" altLang="en-US" sz="2000">
                <a:solidFill>
                  <a:schemeClr val="tx1"/>
                </a:solidFill>
              </a:rPr>
              <a:t>，包含</a:t>
            </a:r>
            <a:r>
              <a:rPr lang="en-US" altLang="zh-CN" sz="2000">
                <a:solidFill>
                  <a:schemeClr val="tx1"/>
                </a:solidFill>
              </a:rPr>
              <a:t>Hadoop 3.2.4</a:t>
            </a:r>
          </a:p>
          <a:p>
            <a:pPr marL="800100" lvl="1" indent="-342900" algn="l">
              <a:lnSpc>
                <a:spcPct val="200000"/>
              </a:lnSpc>
              <a:buChar char="•"/>
            </a:pPr>
            <a:r>
              <a:rPr lang="en-US" altLang="zh-CN" sz="2000">
                <a:sym typeface="+mn-ea"/>
              </a:rPr>
              <a:t>Zookeeper 3.7, </a:t>
            </a:r>
            <a:r>
              <a:rPr lang="en-US" altLang="zh-CN" sz="2000">
                <a:solidFill>
                  <a:schemeClr val="tx1"/>
                </a:solidFill>
              </a:rPr>
              <a:t>Elasticsearch 8.11, Kibana 8.11 </a:t>
            </a:r>
            <a:r>
              <a:rPr lang="zh-CN" altLang="en-US" sz="2000">
                <a:solidFill>
                  <a:schemeClr val="tx1"/>
                </a:solidFill>
              </a:rPr>
              <a:t>各一个容器</a:t>
            </a:r>
            <a:endParaRPr lang="en-US" altLang="zh-CN" sz="2000">
              <a:solidFill>
                <a:schemeClr val="tx1"/>
              </a:solidFill>
            </a:endParaRPr>
          </a:p>
          <a:p>
            <a:pPr marL="800100" lvl="1" indent="-342900" algn="l">
              <a:lnSpc>
                <a:spcPct val="200000"/>
              </a:lnSpc>
              <a:buChar char="•"/>
            </a:pPr>
            <a:endParaRPr lang="zh-CN" altLang="en-US" sz="2000">
              <a:solidFill>
                <a:schemeClr val="tx1"/>
              </a:solidFill>
            </a:endParaRPr>
          </a:p>
          <a:p>
            <a:pPr marL="0" indent="-342900" algn="l">
              <a:lnSpc>
                <a:spcPct val="200000"/>
              </a:lnSpc>
              <a:buChar char="•"/>
            </a:pPr>
            <a:endParaRPr lang="zh-CN" altLang="en-US" sz="2000" b="1">
              <a:solidFill>
                <a:schemeClr val="tx1"/>
              </a:solidFill>
            </a:endParaRPr>
          </a:p>
          <a:p>
            <a:pPr marL="800100" lvl="1" indent="-342900" algn="l">
              <a:lnSpc>
                <a:spcPct val="200000"/>
              </a:lnSpc>
              <a:buChar char="•"/>
            </a:pPr>
            <a:endParaRPr lang="zh-CN" altLang="en-US" sz="2000" b="1">
              <a:solidFill>
                <a:schemeClr val="tx1"/>
              </a:solidFill>
            </a:endParaRPr>
          </a:p>
          <a:p>
            <a:pPr lvl="1" indent="0" algn="l">
              <a:lnSpc>
                <a:spcPct val="150000"/>
              </a:lnSpc>
              <a:buNone/>
            </a:pPr>
            <a:endParaRPr lang="zh-CN" altLang="en-US" sz="1050" b="0">
              <a:solidFill>
                <a:srgbClr val="24292F"/>
              </a:solidFill>
              <a:ea typeface="-apple-system"/>
              <a:sym typeface="+mn-ea"/>
            </a:endParaRPr>
          </a:p>
        </p:txBody>
      </p:sp>
      <p:pic>
        <p:nvPicPr>
          <p:cNvPr id="3" name="图片 2" descr="upload_post_object_v2_624967560"/>
          <p:cNvPicPr>
            <a:picLocks noChangeAspect="1"/>
          </p:cNvPicPr>
          <p:nvPr/>
        </p:nvPicPr>
        <p:blipFill>
          <a:blip r:embed="rId3"/>
          <a:stretch>
            <a:fillRect/>
          </a:stretch>
        </p:blipFill>
        <p:spPr>
          <a:xfrm>
            <a:off x="1871860" y="3433639"/>
            <a:ext cx="8448357" cy="2517055"/>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08. </a:t>
            </a:r>
            <a:r>
              <a:rPr lang="zh-CN" altLang="en-US" dirty="0">
                <a:sym typeface="Arial" panose="020B0604020202020204" pitchFamily="34" charset="0"/>
              </a:rPr>
              <a:t>小组分工</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1616927" y="1309406"/>
            <a:ext cx="9271684" cy="4308359"/>
          </a:xfrm>
          <a:prstGeom prst="rect">
            <a:avLst/>
          </a:prstGeom>
          <a:noFill/>
        </p:spPr>
        <p:txBody>
          <a:bodyPr wrap="square" rtlCol="0">
            <a:spAutoFit/>
          </a:bodyPr>
          <a:lstStyle/>
          <a:p>
            <a:pPr algn="l">
              <a:lnSpc>
                <a:spcPct val="200000"/>
              </a:lnSpc>
            </a:pPr>
            <a:r>
              <a:rPr lang="zh-CN" altLang="en-US" sz="2000" dirty="0">
                <a:latin typeface="+mj-ea"/>
                <a:ea typeface="+mj-ea"/>
                <a:cs typeface="+mn-ea"/>
                <a:sym typeface="Arial" panose="020B0604020202020204" pitchFamily="34" charset="0"/>
              </a:rPr>
              <a:t>按照</a:t>
            </a:r>
            <a:r>
              <a:rPr lang="zh-CN" altLang="en-US" sz="2000" b="1" dirty="0">
                <a:latin typeface="+mj-ea"/>
                <a:ea typeface="+mj-ea"/>
                <a:cs typeface="+mn-ea"/>
                <a:sym typeface="Arial" panose="020B0604020202020204" pitchFamily="34" charset="0"/>
              </a:rPr>
              <a:t>数据类型</a:t>
            </a:r>
            <a:r>
              <a:rPr lang="zh-CN" altLang="en-US" sz="2000" dirty="0">
                <a:latin typeface="+mj-ea"/>
                <a:ea typeface="+mj-ea"/>
                <a:cs typeface="+mn-ea"/>
                <a:sym typeface="Arial" panose="020B0604020202020204" pitchFamily="34" charset="0"/>
              </a:rPr>
              <a:t>划分任务，每位同学从</a:t>
            </a:r>
            <a:r>
              <a:rPr lang="zh-CN" altLang="en-US" sz="2000" b="1" dirty="0">
                <a:latin typeface="+mj-ea"/>
                <a:ea typeface="+mj-ea"/>
                <a:cs typeface="+mn-ea"/>
                <a:sym typeface="Arial" panose="020B0604020202020204" pitchFamily="34" charset="0"/>
              </a:rPr>
              <a:t>一个类型数据</a:t>
            </a:r>
            <a:r>
              <a:rPr lang="zh-CN" altLang="en-US" sz="2000" dirty="0">
                <a:latin typeface="+mj-ea"/>
                <a:ea typeface="+mj-ea"/>
                <a:cs typeface="+mn-ea"/>
                <a:sym typeface="Arial" panose="020B0604020202020204" pitchFamily="34" charset="0"/>
              </a:rPr>
              <a:t>的视角切入，</a:t>
            </a:r>
            <a:r>
              <a:rPr lang="zh-CN" altLang="en-US" sz="2000" b="1" dirty="0">
                <a:latin typeface="+mj-ea"/>
                <a:ea typeface="+mj-ea"/>
                <a:cs typeface="+mn-ea"/>
                <a:sym typeface="Arial" panose="020B0604020202020204" pitchFamily="34" charset="0"/>
              </a:rPr>
              <a:t>收集、处理和分析相关数据</a:t>
            </a:r>
            <a:endParaRPr lang="zh-CN" altLang="en-US" sz="2000" b="1" dirty="0">
              <a:latin typeface="+mn-ea"/>
              <a:ea typeface="Arial" panose="020B0604020202020204" pitchFamily="34" charset="0"/>
              <a:cs typeface="+mn-ea"/>
              <a:sym typeface="Arial" panose="020B0604020202020204" pitchFamily="34" charset="0"/>
            </a:endParaRPr>
          </a:p>
          <a:p>
            <a:pPr marL="800100" lvl="1" indent="-342900" algn="l">
              <a:lnSpc>
                <a:spcPct val="200000"/>
              </a:lnSpc>
              <a:buFont typeface="Arial" panose="020B0604020202020204" pitchFamily="34" charset="0"/>
              <a:buChar char="•"/>
            </a:pPr>
            <a:r>
              <a:rPr lang="zh-CN" altLang="en-US" sz="2000" dirty="0">
                <a:latin typeface="+mn-ea"/>
                <a:cs typeface="+mn-ea"/>
                <a:sym typeface="Arial" panose="020B0604020202020204" pitchFamily="34" charset="0"/>
              </a:rPr>
              <a:t>用户</a:t>
            </a:r>
            <a:r>
              <a:rPr lang="en-US" altLang="zh-CN" sz="2000" dirty="0">
                <a:latin typeface="+mn-ea"/>
                <a:cs typeface="+mn-ea"/>
                <a:sym typeface="Arial" panose="020B0604020202020204" pitchFamily="34" charset="0"/>
              </a:rPr>
              <a:t>API</a:t>
            </a:r>
            <a:r>
              <a:rPr lang="zh-CN" altLang="en-US" sz="2000" dirty="0">
                <a:latin typeface="+mn-ea"/>
                <a:cs typeface="+mn-ea"/>
                <a:sym typeface="Arial" panose="020B0604020202020204" pitchFamily="34" charset="0"/>
              </a:rPr>
              <a:t>：</a:t>
            </a:r>
            <a:r>
              <a:rPr lang="zh-CN" altLang="en-US" sz="2000" dirty="0">
                <a:latin typeface="Arial" panose="020B0604020202020204" pitchFamily="34" charset="0"/>
                <a:cs typeface="+mn-ea"/>
                <a:sym typeface="Arial" panose="020B0604020202020204" pitchFamily="34" charset="0"/>
              </a:rPr>
              <a:t>洪蔚杰</a:t>
            </a:r>
          </a:p>
          <a:p>
            <a:pPr marL="800100" lvl="1" indent="-342900" algn="l">
              <a:lnSpc>
                <a:spcPct val="200000"/>
              </a:lnSpc>
              <a:buFont typeface="Arial" panose="020B0604020202020204" pitchFamily="34" charset="0"/>
              <a:buChar char="•"/>
            </a:pPr>
            <a:r>
              <a:rPr lang="zh-CN" altLang="en-US" sz="2000" dirty="0">
                <a:latin typeface="+mn-ea"/>
                <a:cs typeface="+mn-ea"/>
                <a:sym typeface="Arial" panose="020B0604020202020204" pitchFamily="34" charset="0"/>
              </a:rPr>
              <a:t>项目</a:t>
            </a:r>
            <a:r>
              <a:rPr lang="en-US" altLang="zh-CN" sz="2000" dirty="0">
                <a:latin typeface="+mn-ea"/>
                <a:cs typeface="+mn-ea"/>
                <a:sym typeface="Arial" panose="020B0604020202020204" pitchFamily="34" charset="0"/>
              </a:rPr>
              <a:t>API</a:t>
            </a:r>
            <a:r>
              <a:rPr lang="zh-CN" altLang="en-US" sz="2000" dirty="0">
                <a:latin typeface="+mn-ea"/>
                <a:cs typeface="+mn-ea"/>
                <a:sym typeface="Arial" panose="020B0604020202020204" pitchFamily="34" charset="0"/>
              </a:rPr>
              <a:t>：</a:t>
            </a:r>
            <a:r>
              <a:rPr lang="zh-CN" altLang="en-US" sz="2000" dirty="0">
                <a:latin typeface="Arial" panose="020B0604020202020204" pitchFamily="34" charset="0"/>
                <a:cs typeface="+mn-ea"/>
                <a:sym typeface="Arial" panose="020B0604020202020204" pitchFamily="34" charset="0"/>
              </a:rPr>
              <a:t>李锦凯</a:t>
            </a:r>
            <a:endParaRPr lang="zh-CN" altLang="en-US" sz="2000" dirty="0">
              <a:latin typeface="+mn-ea"/>
              <a:cs typeface="+mn-ea"/>
              <a:sym typeface="Arial" panose="020B0604020202020204" pitchFamily="34" charset="0"/>
            </a:endParaRPr>
          </a:p>
          <a:p>
            <a:pPr marL="800100" lvl="1" indent="-342900" algn="l">
              <a:lnSpc>
                <a:spcPct val="200000"/>
              </a:lnSpc>
              <a:buFont typeface="Arial" panose="020B0604020202020204" pitchFamily="34" charset="0"/>
              <a:buChar char="•"/>
            </a:pPr>
            <a:r>
              <a:rPr lang="zh-CN" altLang="en-US" sz="2000" dirty="0">
                <a:latin typeface="+mn-ea"/>
                <a:cs typeface="+mn-ea"/>
                <a:sym typeface="Arial" panose="020B0604020202020204" pitchFamily="34" charset="0"/>
              </a:rPr>
              <a:t>事件</a:t>
            </a:r>
            <a:r>
              <a:rPr lang="en-US" altLang="zh-CN" sz="2000" dirty="0">
                <a:latin typeface="+mn-ea"/>
                <a:cs typeface="+mn-ea"/>
                <a:sym typeface="Arial" panose="020B0604020202020204" pitchFamily="34" charset="0"/>
              </a:rPr>
              <a:t>API</a:t>
            </a:r>
            <a:r>
              <a:rPr lang="zh-CN" altLang="en-US" sz="2000" dirty="0">
                <a:latin typeface="+mn-ea"/>
                <a:cs typeface="+mn-ea"/>
                <a:sym typeface="Arial" panose="020B0604020202020204" pitchFamily="34" charset="0"/>
              </a:rPr>
              <a:t>：宋晓童</a:t>
            </a:r>
          </a:p>
          <a:p>
            <a:pPr marL="800100" lvl="1" indent="-342900" algn="l">
              <a:lnSpc>
                <a:spcPct val="200000"/>
              </a:lnSpc>
              <a:buFont typeface="Arial" panose="020B0604020202020204" pitchFamily="34" charset="0"/>
              <a:buChar char="•"/>
            </a:pPr>
            <a:r>
              <a:rPr lang="zh-CN" altLang="en-US" sz="2000" dirty="0">
                <a:latin typeface="+mn-ea"/>
                <a:cs typeface="+mn-ea"/>
                <a:sym typeface="Arial" panose="020B0604020202020204" pitchFamily="34" charset="0"/>
              </a:rPr>
              <a:t>提交</a:t>
            </a:r>
            <a:r>
              <a:rPr lang="en-US" altLang="zh-CN" sz="2000" dirty="0">
                <a:latin typeface="+mn-ea"/>
                <a:cs typeface="+mn-ea"/>
                <a:sym typeface="Arial" panose="020B0604020202020204" pitchFamily="34" charset="0"/>
              </a:rPr>
              <a:t>API</a:t>
            </a:r>
            <a:r>
              <a:rPr lang="zh-CN" altLang="en-US" sz="2000" dirty="0">
                <a:latin typeface="+mn-ea"/>
                <a:cs typeface="+mn-ea"/>
                <a:sym typeface="Arial" panose="020B0604020202020204" pitchFamily="34" charset="0"/>
              </a:rPr>
              <a:t>：</a:t>
            </a:r>
            <a:r>
              <a:rPr lang="zh-CN" altLang="en-US" sz="2000" dirty="0">
                <a:latin typeface="Arial" panose="020B0604020202020204" pitchFamily="34" charset="0"/>
                <a:cs typeface="+mn-ea"/>
                <a:sym typeface="Arial" panose="020B0604020202020204" pitchFamily="34" charset="0"/>
              </a:rPr>
              <a:t>于倬浩</a:t>
            </a:r>
          </a:p>
          <a:p>
            <a:pPr marL="800100" lvl="1" indent="-342900" algn="l">
              <a:lnSpc>
                <a:spcPct val="200000"/>
              </a:lnSpc>
              <a:buFont typeface="Arial" panose="020B0604020202020204" pitchFamily="34" charset="0"/>
              <a:buChar char="•"/>
            </a:pPr>
            <a:r>
              <a:rPr lang="zh-CN" altLang="en-US" sz="2000" dirty="0">
                <a:latin typeface="+mn-ea"/>
                <a:cs typeface="+mn-ea"/>
                <a:sym typeface="Arial" panose="020B0604020202020204" pitchFamily="34" charset="0"/>
              </a:rPr>
              <a:t>总体架构：</a:t>
            </a:r>
            <a:r>
              <a:rPr lang="zh-CN" altLang="en-US" sz="2000" dirty="0">
                <a:latin typeface="Arial" panose="020B0604020202020204" pitchFamily="34" charset="0"/>
                <a:cs typeface="+mn-ea"/>
                <a:sym typeface="Arial" panose="020B0604020202020204" pitchFamily="34" charset="0"/>
              </a:rPr>
              <a:t>于倬浩</a:t>
            </a:r>
            <a:endParaRPr lang="en-US" altLang="zh-CN" sz="2000" dirty="0">
              <a:latin typeface="+mn-ea"/>
              <a:cs typeface="+mn-ea"/>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1514930" y="2961840"/>
            <a:ext cx="9794325" cy="9220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成果展示</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I0MzMzM2QxZTBkNDRiMzBhMGM0NTU0ZGU0MWMyYm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3606</Words>
  <Application>Microsoft Macintosh PowerPoint</Application>
  <PresentationFormat>宽屏</PresentationFormat>
  <Paragraphs>260</Paragraphs>
  <Slides>35</Slides>
  <Notes>34</Notes>
  <HiddenSlides>0</HiddenSlides>
  <MMClips>0</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35</vt:i4>
      </vt:variant>
    </vt:vector>
  </HeadingPairs>
  <TitlesOfParts>
    <vt:vector size="42" baseType="lpstr">
      <vt:lpstr>等线</vt:lpstr>
      <vt:lpstr>微软雅黑</vt:lpstr>
      <vt:lpstr>Arial</vt:lpstr>
      <vt:lpstr>Times New Roman</vt:lpstr>
      <vt:lpstr>自定义设计方案</vt:lpstr>
      <vt:lpstr>1_自定义设计方案</vt:lpstr>
      <vt:lpstr>1_OfficePLUS</vt:lpstr>
      <vt:lpstr>PowerPoint 演示文稿</vt:lpstr>
      <vt:lpstr>PowerPoint 演示文稿</vt:lpstr>
      <vt:lpstr>项目背景</vt:lpstr>
      <vt:lpstr>PowerPoint 演示文稿</vt:lpstr>
      <vt:lpstr>系统架构</vt:lpstr>
      <vt:lpstr>系统数据流程</vt:lpstr>
      <vt:lpstr>系统工作流</vt:lpstr>
      <vt:lpstr>08. 小组分工</vt:lpstr>
      <vt:lpstr>PowerPoint 演示文稿</vt:lpstr>
      <vt:lpstr>01. 用户API</vt:lpstr>
      <vt:lpstr>01. 用户API</vt:lpstr>
      <vt:lpstr>01. 用户API</vt:lpstr>
      <vt:lpstr>01. 用户API</vt:lpstr>
      <vt:lpstr>01. 用户API</vt:lpstr>
      <vt:lpstr>01. 用户API</vt:lpstr>
      <vt:lpstr>01. 用户API</vt:lpstr>
      <vt:lpstr>01. 用户API</vt:lpstr>
      <vt:lpstr>PowerPoint 演示文稿</vt:lpstr>
      <vt:lpstr>PowerPoint 演示文稿</vt:lpstr>
      <vt:lpstr>PowerPoint 演示文稿</vt:lpstr>
      <vt:lpstr>PowerPoint 演示文稿</vt:lpstr>
      <vt:lpstr>03. 事件API</vt:lpstr>
      <vt:lpstr>03. 事件API</vt:lpstr>
      <vt:lpstr>03. 事件API</vt:lpstr>
      <vt:lpstr>03. 事件API</vt:lpstr>
      <vt:lpstr>03. 事件API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倬浩 于</cp:lastModifiedBy>
  <cp:revision>8</cp:revision>
  <dcterms:created xsi:type="dcterms:W3CDTF">2023-12-21T23:24:47Z</dcterms:created>
  <dcterms:modified xsi:type="dcterms:W3CDTF">2023-12-22T00:36:36Z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
  </property>
  <property fmtid="{D5CDD505-2E9C-101B-9397-08002B2CF9AE}" pid="12" name="KSOProductBuildVer">
    <vt:lpwstr>2052-0.0.0.0</vt:lpwstr>
  </property>
</Properties>
</file>